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522" r:id="rId2"/>
    <p:sldId id="688" r:id="rId3"/>
    <p:sldId id="691" r:id="rId4"/>
    <p:sldId id="686" r:id="rId5"/>
    <p:sldId id="692" r:id="rId6"/>
    <p:sldId id="694" r:id="rId7"/>
    <p:sldId id="617" r:id="rId8"/>
    <p:sldId id="706" r:id="rId9"/>
    <p:sldId id="705" r:id="rId10"/>
    <p:sldId id="695" r:id="rId11"/>
    <p:sldId id="696" r:id="rId12"/>
    <p:sldId id="697" r:id="rId13"/>
    <p:sldId id="698" r:id="rId14"/>
    <p:sldId id="699" r:id="rId15"/>
    <p:sldId id="700" r:id="rId16"/>
    <p:sldId id="702" r:id="rId17"/>
    <p:sldId id="703" r:id="rId18"/>
    <p:sldId id="704" r:id="rId19"/>
  </p:sldIdLst>
  <p:sldSz cx="14630400" cy="8229600"/>
  <p:notesSz cx="6858000" cy="9144000"/>
  <p:defaultTextStyle>
    <a:defPPr>
      <a:defRPr lang="en-US"/>
    </a:defPPr>
    <a:lvl1pPr algn="l" defTabSz="1304925" rtl="0" fontAlgn="base">
      <a:spcBef>
        <a:spcPct val="0"/>
      </a:spcBef>
      <a:spcAft>
        <a:spcPct val="0"/>
      </a:spcAft>
      <a:defRPr sz="2600" kern="1200">
        <a:solidFill>
          <a:schemeClr val="tx1"/>
        </a:solidFill>
        <a:latin typeface="Calibri" panose="020F0502020204030204" pitchFamily="34" charset="0"/>
        <a:ea typeface="+mn-ea"/>
        <a:cs typeface="Arial" panose="020B0604020202020204" pitchFamily="34" charset="0"/>
      </a:defRPr>
    </a:lvl1pPr>
    <a:lvl2pPr marL="652463" indent="-195263" algn="l" defTabSz="1304925" rtl="0" fontAlgn="base">
      <a:spcBef>
        <a:spcPct val="0"/>
      </a:spcBef>
      <a:spcAft>
        <a:spcPct val="0"/>
      </a:spcAft>
      <a:defRPr sz="2600" kern="1200">
        <a:solidFill>
          <a:schemeClr val="tx1"/>
        </a:solidFill>
        <a:latin typeface="Calibri" panose="020F0502020204030204" pitchFamily="34" charset="0"/>
        <a:ea typeface="+mn-ea"/>
        <a:cs typeface="Arial" panose="020B0604020202020204" pitchFamily="34" charset="0"/>
      </a:defRPr>
    </a:lvl2pPr>
    <a:lvl3pPr marL="1304925" indent="-390525" algn="l" defTabSz="1304925" rtl="0" fontAlgn="base">
      <a:spcBef>
        <a:spcPct val="0"/>
      </a:spcBef>
      <a:spcAft>
        <a:spcPct val="0"/>
      </a:spcAft>
      <a:defRPr sz="2600" kern="1200">
        <a:solidFill>
          <a:schemeClr val="tx1"/>
        </a:solidFill>
        <a:latin typeface="Calibri" panose="020F0502020204030204" pitchFamily="34" charset="0"/>
        <a:ea typeface="+mn-ea"/>
        <a:cs typeface="Arial" panose="020B0604020202020204" pitchFamily="34" charset="0"/>
      </a:defRPr>
    </a:lvl3pPr>
    <a:lvl4pPr marL="1958975" indent="-587375" algn="l" defTabSz="1304925" rtl="0" fontAlgn="base">
      <a:spcBef>
        <a:spcPct val="0"/>
      </a:spcBef>
      <a:spcAft>
        <a:spcPct val="0"/>
      </a:spcAft>
      <a:defRPr sz="2600" kern="1200">
        <a:solidFill>
          <a:schemeClr val="tx1"/>
        </a:solidFill>
        <a:latin typeface="Calibri" panose="020F0502020204030204" pitchFamily="34" charset="0"/>
        <a:ea typeface="+mn-ea"/>
        <a:cs typeface="Arial" panose="020B0604020202020204" pitchFamily="34" charset="0"/>
      </a:defRPr>
    </a:lvl4pPr>
    <a:lvl5pPr marL="2611438" indent="-782638" algn="l" defTabSz="1304925" rtl="0" fontAlgn="base">
      <a:spcBef>
        <a:spcPct val="0"/>
      </a:spcBef>
      <a:spcAft>
        <a:spcPct val="0"/>
      </a:spcAft>
      <a:defRPr sz="2600"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sz="2600"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sz="2600"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sz="2600"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sz="2600"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guide id="3" orient="horz">
          <p15:clr>
            <a:srgbClr val="A4A3A4"/>
          </p15:clr>
        </p15:guide>
        <p15:guide id="4" pos="9215">
          <p15:clr>
            <a:srgbClr val="A4A3A4"/>
          </p15:clr>
        </p15:guide>
        <p15:guide id="5" orient="horz" pos="5183">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halid Behairy" initials="" lastIdx="1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B3F3"/>
    <a:srgbClr val="0080C7"/>
    <a:srgbClr val="60B426"/>
    <a:srgbClr val="389DD0"/>
    <a:srgbClr val="EB7E26"/>
    <a:srgbClr val="3FB3EF"/>
    <a:srgbClr val="4FADF3"/>
    <a:srgbClr val="6DB5E5"/>
    <a:srgbClr val="637A9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23340" autoAdjust="0"/>
    <p:restoredTop sz="97374" autoAdjust="0"/>
  </p:normalViewPr>
  <p:slideViewPr>
    <p:cSldViewPr>
      <p:cViewPr varScale="1">
        <p:scale>
          <a:sx n="89" d="100"/>
          <a:sy n="89" d="100"/>
        </p:scale>
        <p:origin x="200" y="608"/>
      </p:cViewPr>
      <p:guideLst>
        <p:guide orient="horz" pos="2592"/>
        <p:guide pos="4608"/>
        <p:guide orient="horz"/>
        <p:guide pos="9215"/>
        <p:guide orient="horz" pos="5183"/>
      </p:guideLst>
    </p:cSldViewPr>
  </p:slideViewPr>
  <p:notesTextViewPr>
    <p:cViewPr>
      <p:scale>
        <a:sx n="20" d="100"/>
        <a:sy n="20" d="100"/>
      </p:scale>
      <p:origin x="0" y="0"/>
    </p:cViewPr>
  </p:notesTextViewPr>
  <p:sorterViewPr>
    <p:cViewPr>
      <p:scale>
        <a:sx n="66" d="100"/>
        <a:sy n="66" d="100"/>
      </p:scale>
      <p:origin x="0" y="0"/>
    </p:cViewPr>
  </p:sorterViewPr>
  <p:notesViewPr>
    <p:cSldViewPr>
      <p:cViewPr varScale="1">
        <p:scale>
          <a:sx n="68" d="100"/>
          <a:sy n="68" d="100"/>
        </p:scale>
        <p:origin x="3204" y="8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069C2EF-5889-EA4E-8191-3FB5FA0C83F1}" type="datetimeFigureOut">
              <a:rPr lang="en-US" smtClean="0"/>
              <a:pPr/>
              <a:t>7/7/16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693229E-179C-A941-B232-A84DED82BB7A}" type="slidenum">
              <a:rPr lang="en-US" smtClean="0"/>
              <a:pPr/>
              <a:t>‹#›</a:t>
            </a:fld>
            <a:endParaRPr lang="en-US"/>
          </a:p>
        </p:txBody>
      </p:sp>
    </p:spTree>
    <p:extLst>
      <p:ext uri="{BB962C8B-B14F-4D97-AF65-F5344CB8AC3E}">
        <p14:creationId xmlns:p14="http://schemas.microsoft.com/office/powerpoint/2010/main" val="416501919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306220" fontAlgn="auto">
              <a:spcBef>
                <a:spcPts val="0"/>
              </a:spcBef>
              <a:spcAft>
                <a:spcPts val="0"/>
              </a:spcAft>
              <a:defRPr sz="1200">
                <a:latin typeface="+mn-lt"/>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306220" fontAlgn="auto">
              <a:spcBef>
                <a:spcPts val="0"/>
              </a:spcBef>
              <a:spcAft>
                <a:spcPts val="0"/>
              </a:spcAft>
              <a:defRPr sz="1200">
                <a:latin typeface="+mn-lt"/>
                <a:cs typeface="+mn-cs"/>
              </a:defRPr>
            </a:lvl1pPr>
          </a:lstStyle>
          <a:p>
            <a:pPr>
              <a:defRPr/>
            </a:pPr>
            <a:fld id="{8CE5C96B-A0BD-4175-98DF-21AADE7197B9}" type="datetimeFigureOut">
              <a:rPr lang="en-US"/>
              <a:pPr>
                <a:defRPr/>
              </a:pPr>
              <a:t>7/7/16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1306220" fontAlgn="auto">
              <a:spcBef>
                <a:spcPts val="0"/>
              </a:spcBef>
              <a:spcAft>
                <a:spcPts val="0"/>
              </a:spcAft>
              <a:defRPr sz="1200">
                <a:latin typeface="+mn-lt"/>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017288EB-283D-445A-9D14-466F90DB9873}" type="slidenum">
              <a:rPr lang="en-US"/>
              <a:pPr/>
              <a:t>‹#›</a:t>
            </a:fld>
            <a:endParaRPr lang="en-US" dirty="0"/>
          </a:p>
        </p:txBody>
      </p:sp>
    </p:spTree>
    <p:extLst>
      <p:ext uri="{BB962C8B-B14F-4D97-AF65-F5344CB8AC3E}">
        <p14:creationId xmlns:p14="http://schemas.microsoft.com/office/powerpoint/2010/main" val="551314957"/>
      </p:ext>
    </p:extLst>
  </p:cSld>
  <p:clrMap bg1="lt1" tx1="dk1" bg2="lt2" tx2="dk2" accent1="accent1" accent2="accent2" accent3="accent3" accent4="accent4" accent5="accent5" accent6="accent6" hlink="hlink" folHlink="folHlink"/>
  <p:hf hdr="0" ftr="0" dt="0"/>
  <p:notesStyle>
    <a:lvl1pPr algn="l" defTabSz="1304925" rtl="0" eaLnBrk="0" fontAlgn="base" hangingPunct="0">
      <a:spcBef>
        <a:spcPct val="30000"/>
      </a:spcBef>
      <a:spcAft>
        <a:spcPct val="0"/>
      </a:spcAft>
      <a:defRPr sz="1700" kern="1200">
        <a:solidFill>
          <a:schemeClr val="tx1"/>
        </a:solidFill>
        <a:latin typeface="+mn-lt"/>
        <a:ea typeface="+mn-ea"/>
        <a:cs typeface="+mn-cs"/>
      </a:defRPr>
    </a:lvl1pPr>
    <a:lvl2pPr marL="652463" algn="l" defTabSz="1304925" rtl="0" eaLnBrk="0" fontAlgn="base" hangingPunct="0">
      <a:spcBef>
        <a:spcPct val="30000"/>
      </a:spcBef>
      <a:spcAft>
        <a:spcPct val="0"/>
      </a:spcAft>
      <a:defRPr sz="1700" kern="1200">
        <a:solidFill>
          <a:schemeClr val="tx1"/>
        </a:solidFill>
        <a:latin typeface="+mn-lt"/>
        <a:ea typeface="+mn-ea"/>
        <a:cs typeface="+mn-cs"/>
      </a:defRPr>
    </a:lvl2pPr>
    <a:lvl3pPr marL="1304925" algn="l" defTabSz="1304925" rtl="0" eaLnBrk="0" fontAlgn="base" hangingPunct="0">
      <a:spcBef>
        <a:spcPct val="30000"/>
      </a:spcBef>
      <a:spcAft>
        <a:spcPct val="0"/>
      </a:spcAft>
      <a:defRPr sz="1700" kern="1200">
        <a:solidFill>
          <a:schemeClr val="tx1"/>
        </a:solidFill>
        <a:latin typeface="+mn-lt"/>
        <a:ea typeface="+mn-ea"/>
        <a:cs typeface="+mn-cs"/>
      </a:defRPr>
    </a:lvl3pPr>
    <a:lvl4pPr marL="1958975" algn="l" defTabSz="1304925" rtl="0" eaLnBrk="0" fontAlgn="base" hangingPunct="0">
      <a:spcBef>
        <a:spcPct val="30000"/>
      </a:spcBef>
      <a:spcAft>
        <a:spcPct val="0"/>
      </a:spcAft>
      <a:defRPr sz="1700" kern="1200">
        <a:solidFill>
          <a:schemeClr val="tx1"/>
        </a:solidFill>
        <a:latin typeface="+mn-lt"/>
        <a:ea typeface="+mn-ea"/>
        <a:cs typeface="+mn-cs"/>
      </a:defRPr>
    </a:lvl4pPr>
    <a:lvl5pPr marL="2611438" algn="l" defTabSz="1304925" rtl="0" eaLnBrk="0" fontAlgn="base" hangingPunct="0">
      <a:spcBef>
        <a:spcPct val="30000"/>
      </a:spcBef>
      <a:spcAft>
        <a:spcPct val="0"/>
      </a:spcAft>
      <a:defRPr sz="1700" kern="1200">
        <a:solidFill>
          <a:schemeClr val="tx1"/>
        </a:solidFill>
        <a:latin typeface="+mn-lt"/>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7288EB-283D-445A-9D14-466F90DB9873}" type="slidenum">
              <a:rPr lang="en-US" smtClean="0"/>
              <a:pPr/>
              <a:t>1</a:t>
            </a:fld>
            <a:endParaRPr lang="en-US" dirty="0"/>
          </a:p>
        </p:txBody>
      </p:sp>
    </p:spTree>
    <p:extLst>
      <p:ext uri="{BB962C8B-B14F-4D97-AF65-F5344CB8AC3E}">
        <p14:creationId xmlns:p14="http://schemas.microsoft.com/office/powerpoint/2010/main" val="580037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p:cNvSpPr>
          <p:nvPr>
            <p:ph type="sldImg"/>
          </p:nvPr>
        </p:nvSpPr>
        <p:spPr>
          <a:xfrm>
            <a:off x="406400" y="696913"/>
            <a:ext cx="6197600" cy="3486150"/>
          </a:xfrm>
        </p:spPr>
      </p:sp>
      <p:sp>
        <p:nvSpPr>
          <p:cNvPr id="27650" name="Notes Placeholder 2"/>
          <p:cNvSpPr>
            <a:spLocks noGrp="1"/>
          </p:cNvSpPr>
          <p:nvPr>
            <p:ph type="body" idx="1"/>
          </p:nvPr>
        </p:nvSpPr>
        <p:spPr/>
        <p:txBody>
          <a:bodyPr/>
          <a:lstStyle/>
          <a:p>
            <a:endParaRPr lang="en-US" dirty="0">
              <a:latin typeface="Lucida Grande" charset="0"/>
              <a:ea typeface="MS PGothic" charset="0"/>
            </a:endParaRPr>
          </a:p>
        </p:txBody>
      </p:sp>
    </p:spTree>
    <p:extLst>
      <p:ext uri="{BB962C8B-B14F-4D97-AF65-F5344CB8AC3E}">
        <p14:creationId xmlns:p14="http://schemas.microsoft.com/office/powerpoint/2010/main" val="1321092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ＭＳ Ｐゴシック" charset="0"/>
                <a:cs typeface="ＭＳ Ｐゴシック" charset="0"/>
              </a:rPr>
              <a:t>I would suggest that the general size of the software stack and product feature complexity are as or more important than the attrition or existing technical support people.</a:t>
            </a:r>
          </a:p>
          <a:p>
            <a:r>
              <a:rPr lang="en-US" sz="1200" b="0" i="0" u="none" strike="noStrike" kern="1200" baseline="0" dirty="0" smtClean="0">
                <a:solidFill>
                  <a:schemeClr val="tx1"/>
                </a:solidFill>
                <a:latin typeface="+mn-lt"/>
                <a:ea typeface="ＭＳ Ｐゴシック" charset="0"/>
                <a:cs typeface="ＭＳ Ｐゴシック" charset="0"/>
              </a:rPr>
              <a:t>3 most important: Solution will not be able to stand without them, unless something from each of those categories is involved.  Footnote: If a company has apple as their sole OS or wants to use it as their sole, there is another app that has been developed as their field service system </a:t>
            </a:r>
            <a:r>
              <a:rPr lang="en-US" sz="1200" b="0" i="0" u="none" strike="noStrike" kern="1200" baseline="0" dirty="0" err="1" smtClean="0">
                <a:solidFill>
                  <a:schemeClr val="tx1"/>
                </a:solidFill>
                <a:latin typeface="+mn-lt"/>
                <a:ea typeface="ＭＳ Ｐゴシック" charset="0"/>
                <a:cs typeface="ＭＳ Ｐゴシック" charset="0"/>
              </a:rPr>
              <a:t>thoruhg</a:t>
            </a:r>
            <a:r>
              <a:rPr lang="en-US" sz="1200" b="0" i="0" u="none" strike="noStrike" kern="1200" baseline="0" dirty="0" smtClean="0">
                <a:solidFill>
                  <a:schemeClr val="tx1"/>
                </a:solidFill>
                <a:latin typeface="+mn-lt"/>
                <a:ea typeface="ＭＳ Ｐゴシック" charset="0"/>
                <a:cs typeface="ＭＳ Ｐゴシック" charset="0"/>
              </a:rPr>
              <a:t> the apple IBM partnership, where as our solution could be sold to anyone: benefit of a broad customer base.</a:t>
            </a:r>
          </a:p>
          <a:p>
            <a:r>
              <a:rPr lang="en-US" sz="1200" b="0" i="0" u="none" strike="noStrike" kern="1200" baseline="0" dirty="0" smtClean="0">
                <a:solidFill>
                  <a:schemeClr val="tx1"/>
                </a:solidFill>
                <a:latin typeface="+mn-lt"/>
                <a:ea typeface="ＭＳ Ｐゴシック" charset="0"/>
                <a:cs typeface="ＭＳ Ｐゴシック" charset="0"/>
              </a:rPr>
              <a:t>Machine complexity</a:t>
            </a:r>
          </a:p>
          <a:p>
            <a:r>
              <a:rPr lang="en-US" sz="1200" b="0" i="0" u="none" strike="noStrike" kern="1200" baseline="0" dirty="0" smtClean="0">
                <a:solidFill>
                  <a:schemeClr val="tx1"/>
                </a:solidFill>
                <a:latin typeface="+mn-lt"/>
                <a:ea typeface="ＭＳ Ｐゴシック" charset="0"/>
                <a:cs typeface="ＭＳ Ｐゴシック" charset="0"/>
              </a:rPr>
              <a:t>Machine Value</a:t>
            </a:r>
          </a:p>
          <a:p>
            <a:r>
              <a:rPr lang="en-US" sz="1200" b="0" i="0" u="none" strike="noStrike" kern="1200" baseline="0" dirty="0" smtClean="0">
                <a:solidFill>
                  <a:schemeClr val="tx1"/>
                </a:solidFill>
                <a:latin typeface="+mn-lt"/>
                <a:ea typeface="ＭＳ Ｐゴシック" charset="0"/>
                <a:cs typeface="ＭＳ Ｐゴシック" charset="0"/>
              </a:rPr>
              <a:t>Expertise Challenge</a:t>
            </a:r>
            <a:endParaRPr lang="en-US" dirty="0"/>
          </a:p>
        </p:txBody>
      </p:sp>
      <p:sp>
        <p:nvSpPr>
          <p:cNvPr id="4" name="Slide Number Placeholder 3"/>
          <p:cNvSpPr>
            <a:spLocks noGrp="1"/>
          </p:cNvSpPr>
          <p:nvPr>
            <p:ph type="sldNum" sz="quarter" idx="10"/>
          </p:nvPr>
        </p:nvSpPr>
        <p:spPr/>
        <p:txBody>
          <a:bodyPr/>
          <a:lstStyle/>
          <a:p>
            <a:pPr>
              <a:defRPr/>
            </a:pPr>
            <a:fld id="{AEA5B77A-9BA9-114B-ACA2-086F36605182}" type="slidenum">
              <a:rPr lang="en-US" smtClean="0"/>
              <a:pPr>
                <a:defRPr/>
              </a:pPr>
              <a:t>5</a:t>
            </a:fld>
            <a:endParaRPr lang="en-US"/>
          </a:p>
        </p:txBody>
      </p:sp>
    </p:spTree>
    <p:extLst>
      <p:ext uri="{BB962C8B-B14F-4D97-AF65-F5344CB8AC3E}">
        <p14:creationId xmlns:p14="http://schemas.microsoft.com/office/powerpoint/2010/main" val="1307606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cxnSp>
        <p:nvCxnSpPr>
          <p:cNvPr id="4" name="Straight Connector 3"/>
          <p:cNvCxnSpPr/>
          <p:nvPr userDrawn="1"/>
        </p:nvCxnSpPr>
        <p:spPr>
          <a:xfrm flipH="1">
            <a:off x="823913" y="3886200"/>
            <a:ext cx="13806487" cy="0"/>
          </a:xfrm>
          <a:prstGeom prst="line">
            <a:avLst/>
          </a:prstGeom>
          <a:noFill/>
          <a:ln w="6350" cap="flat">
            <a:solidFill>
              <a:schemeClr val="bg1">
                <a:lumMod val="75000"/>
              </a:schemeClr>
            </a:solidFill>
            <a:prstDash val="solid"/>
            <a:bevel/>
          </a:ln>
          <a:effectLst/>
        </p:spPr>
        <p:style>
          <a:lnRef idx="0">
            <a:scrgbClr r="0" g="0" b="0"/>
          </a:lnRef>
          <a:fillRef idx="0">
            <a:scrgbClr r="0" g="0" b="0"/>
          </a:fillRef>
          <a:effectRef idx="0">
            <a:scrgbClr r="0" g="0" b="0"/>
          </a:effectRef>
          <a:fontRef idx="none"/>
        </p:style>
      </p:cxnSp>
      <p:pic>
        <p:nvPicPr>
          <p:cNvPr id="5" name="Picture 3"/>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792480" y="2479675"/>
            <a:ext cx="1714500" cy="1425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ctrTitle"/>
          </p:nvPr>
        </p:nvSpPr>
        <p:spPr>
          <a:xfrm>
            <a:off x="2506980" y="2556511"/>
            <a:ext cx="11666220" cy="1310640"/>
          </a:xfrm>
        </p:spPr>
        <p:txBody>
          <a:bodyPr anchor="b"/>
          <a:lstStyle>
            <a:lvl1pPr>
              <a:defRPr sz="4000">
                <a:solidFill>
                  <a:schemeClr val="bg2">
                    <a:lumMod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2522220" y="4038600"/>
            <a:ext cx="10241280" cy="2103120"/>
          </a:xfrm>
        </p:spPr>
        <p:txBody>
          <a:bodyPr>
            <a:normAutofit/>
          </a:bodyPr>
          <a:lstStyle>
            <a:lvl1pPr marL="0" indent="0" algn="l">
              <a:buNone/>
              <a:defRPr sz="3200" cap="all" baseline="0">
                <a:solidFill>
                  <a:schemeClr val="bg1">
                    <a:lumMod val="50000"/>
                  </a:schemeClr>
                </a:solidFill>
              </a:defRPr>
            </a:lvl1pPr>
            <a:lvl2pPr marL="653110" indent="0" algn="ctr">
              <a:buNone/>
              <a:defRPr>
                <a:solidFill>
                  <a:schemeClr val="tx1">
                    <a:tint val="75000"/>
                  </a:schemeClr>
                </a:solidFill>
              </a:defRPr>
            </a:lvl2pPr>
            <a:lvl3pPr marL="1306220" indent="0" algn="ctr">
              <a:buNone/>
              <a:defRPr>
                <a:solidFill>
                  <a:schemeClr val="tx1">
                    <a:tint val="75000"/>
                  </a:schemeClr>
                </a:solidFill>
              </a:defRPr>
            </a:lvl3pPr>
            <a:lvl4pPr marL="1959331" indent="0" algn="ctr">
              <a:buNone/>
              <a:defRPr>
                <a:solidFill>
                  <a:schemeClr val="tx1">
                    <a:tint val="75000"/>
                  </a:schemeClr>
                </a:solidFill>
              </a:defRPr>
            </a:lvl4pPr>
            <a:lvl5pPr marL="2612441" indent="0" algn="ctr">
              <a:buNone/>
              <a:defRPr>
                <a:solidFill>
                  <a:schemeClr val="tx1">
                    <a:tint val="75000"/>
                  </a:schemeClr>
                </a:solidFill>
              </a:defRPr>
            </a:lvl5pPr>
            <a:lvl6pPr marL="3265551" indent="0" algn="ctr">
              <a:buNone/>
              <a:defRPr>
                <a:solidFill>
                  <a:schemeClr val="tx1">
                    <a:tint val="75000"/>
                  </a:schemeClr>
                </a:solidFill>
              </a:defRPr>
            </a:lvl6pPr>
            <a:lvl7pPr marL="3918661" indent="0" algn="ctr">
              <a:buNone/>
              <a:defRPr>
                <a:solidFill>
                  <a:schemeClr val="tx1">
                    <a:tint val="75000"/>
                  </a:schemeClr>
                </a:solidFill>
              </a:defRPr>
            </a:lvl7pPr>
            <a:lvl8pPr marL="4571771" indent="0" algn="ctr">
              <a:buNone/>
              <a:defRPr>
                <a:solidFill>
                  <a:schemeClr val="tx1">
                    <a:tint val="75000"/>
                  </a:schemeClr>
                </a:solidFill>
              </a:defRPr>
            </a:lvl8pPr>
            <a:lvl9pPr marL="5224882" indent="0" algn="ctr">
              <a:buNone/>
              <a:defRPr>
                <a:solidFill>
                  <a:schemeClr val="tx1">
                    <a:tint val="75000"/>
                  </a:schemeClr>
                </a:solidFill>
              </a:defRPr>
            </a:lvl9pPr>
          </a:lstStyle>
          <a:p>
            <a:r>
              <a:rPr lang="en-US"/>
              <a:t>Click to edit Master subtitle style</a:t>
            </a:r>
            <a:endParaRPr lang="en-US" dirty="0"/>
          </a:p>
        </p:txBody>
      </p:sp>
      <p:sp>
        <p:nvSpPr>
          <p:cNvPr id="6" name="Date Placeholder 3"/>
          <p:cNvSpPr>
            <a:spLocks noGrp="1"/>
          </p:cNvSpPr>
          <p:nvPr>
            <p:ph type="dt" sz="half" idx="10"/>
          </p:nvPr>
        </p:nvSpPr>
        <p:spPr/>
        <p:txBody>
          <a:bodyPr/>
          <a:lstStyle>
            <a:lvl1pPr>
              <a:defRPr/>
            </a:lvl1pPr>
          </a:lstStyle>
          <a:p>
            <a:pPr>
              <a:defRPr/>
            </a:pPr>
            <a:fld id="{794E6424-DA4C-4ADD-B43B-940E7E17A254}" type="datetime1">
              <a:rPr lang="en-US" smtClean="0"/>
              <a:t>7/7/16</a:t>
            </a:fld>
            <a:endParaRPr lang="en-US" dirty="0"/>
          </a:p>
        </p:txBody>
      </p:sp>
      <p:sp>
        <p:nvSpPr>
          <p:cNvPr id="7" name="Slide Number Placeholder 5"/>
          <p:cNvSpPr>
            <a:spLocks noGrp="1"/>
          </p:cNvSpPr>
          <p:nvPr>
            <p:ph type="sldNum" sz="quarter" idx="11"/>
          </p:nvPr>
        </p:nvSpPr>
        <p:spPr/>
        <p:txBody>
          <a:bodyPr/>
          <a:lstStyle>
            <a:lvl1pPr>
              <a:defRPr/>
            </a:lvl1pPr>
          </a:lstStyle>
          <a:p>
            <a:fld id="{7C277DB0-120A-4C14-8F10-5631577B53AB}" type="slidenum">
              <a:rPr lang="en-US"/>
              <a:pPr/>
              <a:t>‹#›</a:t>
            </a:fld>
            <a:endParaRPr lang="en-US" dirty="0"/>
          </a:p>
        </p:txBody>
      </p:sp>
    </p:spTree>
    <p:extLst>
      <p:ext uri="{BB962C8B-B14F-4D97-AF65-F5344CB8AC3E}">
        <p14:creationId xmlns:p14="http://schemas.microsoft.com/office/powerpoint/2010/main" val="551719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flipH="1">
            <a:off x="0" y="609600"/>
            <a:ext cx="13258800" cy="0"/>
          </a:xfrm>
          <a:prstGeom prst="line">
            <a:avLst/>
          </a:prstGeom>
          <a:noFill/>
          <a:ln w="6350" cap="flat">
            <a:solidFill>
              <a:schemeClr val="bg1">
                <a:lumMod val="75000"/>
              </a:schemeClr>
            </a:solidFill>
            <a:prstDash val="solid"/>
            <a:bevel/>
          </a:ln>
          <a:effectLst/>
        </p:spPr>
        <p:style>
          <a:lnRef idx="0">
            <a:scrgbClr r="0" g="0" b="0"/>
          </a:lnRef>
          <a:fillRef idx="0">
            <a:scrgbClr r="0" g="0" b="0"/>
          </a:fillRef>
          <a:effectRef idx="0">
            <a:scrgbClr r="0" g="0" b="0"/>
          </a:effectRef>
          <a:fontRef idx="none"/>
        </p:style>
      </p:cxnSp>
      <p:pic>
        <p:nvPicPr>
          <p:cNvPr id="5" name="Picture 3"/>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65088" y="30163"/>
            <a:ext cx="696912" cy="579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457200" y="762000"/>
            <a:ext cx="12957048" cy="1158874"/>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Date Placeholder 3"/>
          <p:cNvSpPr>
            <a:spLocks noGrp="1"/>
          </p:cNvSpPr>
          <p:nvPr>
            <p:ph type="dt" sz="half" idx="10"/>
          </p:nvPr>
        </p:nvSpPr>
        <p:spPr/>
        <p:txBody>
          <a:bodyPr/>
          <a:lstStyle>
            <a:lvl1pPr>
              <a:defRPr/>
            </a:lvl1pPr>
          </a:lstStyle>
          <a:p>
            <a:pPr>
              <a:defRPr/>
            </a:pPr>
            <a:fld id="{2C5B088D-339D-4DA3-B629-7EC12C7F7DF8}" type="datetime1">
              <a:rPr lang="en-US" smtClean="0"/>
              <a:t>7/7/16</a:t>
            </a:fld>
            <a:endParaRPr lang="en-US" dirty="0"/>
          </a:p>
        </p:txBody>
      </p:sp>
      <p:sp>
        <p:nvSpPr>
          <p:cNvPr id="7" name="Slide Number Placeholder 5"/>
          <p:cNvSpPr>
            <a:spLocks noGrp="1"/>
          </p:cNvSpPr>
          <p:nvPr>
            <p:ph type="sldNum" sz="quarter" idx="11"/>
          </p:nvPr>
        </p:nvSpPr>
        <p:spPr/>
        <p:txBody>
          <a:bodyPr/>
          <a:lstStyle>
            <a:lvl1pPr>
              <a:defRPr/>
            </a:lvl1pPr>
          </a:lstStyle>
          <a:p>
            <a:fld id="{1F177F8E-3B53-4C83-AAEE-098921EBA9F4}" type="slidenum">
              <a:rPr lang="en-US"/>
              <a:pPr/>
              <a:t>‹#›</a:t>
            </a:fld>
            <a:endParaRPr lang="en-US" dirty="0"/>
          </a:p>
        </p:txBody>
      </p:sp>
    </p:spTree>
    <p:extLst>
      <p:ext uri="{BB962C8B-B14F-4D97-AF65-F5344CB8AC3E}">
        <p14:creationId xmlns:p14="http://schemas.microsoft.com/office/powerpoint/2010/main" val="2649810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52599" y="762000"/>
            <a:ext cx="11658601" cy="1158874"/>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Date Placeholder 3"/>
          <p:cNvSpPr>
            <a:spLocks noGrp="1"/>
          </p:cNvSpPr>
          <p:nvPr>
            <p:ph type="dt" sz="half" idx="10"/>
          </p:nvPr>
        </p:nvSpPr>
        <p:spPr/>
        <p:txBody>
          <a:bodyPr/>
          <a:lstStyle>
            <a:lvl1pPr>
              <a:defRPr/>
            </a:lvl1pPr>
          </a:lstStyle>
          <a:p>
            <a:pPr>
              <a:defRPr/>
            </a:pPr>
            <a:fld id="{1F24ED48-BC59-4609-BF5A-179C13F44306}" type="datetime1">
              <a:rPr lang="en-US" smtClean="0"/>
              <a:t>7/7/16</a:t>
            </a:fld>
            <a:endParaRPr lang="en-US" dirty="0"/>
          </a:p>
        </p:txBody>
      </p:sp>
      <p:sp>
        <p:nvSpPr>
          <p:cNvPr id="7" name="Slide Number Placeholder 5"/>
          <p:cNvSpPr>
            <a:spLocks noGrp="1"/>
          </p:cNvSpPr>
          <p:nvPr>
            <p:ph type="sldNum" sz="quarter" idx="11"/>
          </p:nvPr>
        </p:nvSpPr>
        <p:spPr/>
        <p:txBody>
          <a:bodyPr/>
          <a:lstStyle>
            <a:lvl1pPr>
              <a:defRPr/>
            </a:lvl1pPr>
          </a:lstStyle>
          <a:p>
            <a:fld id="{1F177F8E-3B53-4C83-AAEE-098921EBA9F4}" type="slidenum">
              <a:rPr lang="en-US"/>
              <a:pPr/>
              <a:t>‹#›</a:t>
            </a:fld>
            <a:endParaRPr lang="en-US" dirty="0"/>
          </a:p>
        </p:txBody>
      </p:sp>
      <p:cxnSp>
        <p:nvCxnSpPr>
          <p:cNvPr id="8" name="Straight Connector 7"/>
          <p:cNvCxnSpPr/>
          <p:nvPr userDrawn="1"/>
        </p:nvCxnSpPr>
        <p:spPr>
          <a:xfrm flipH="1">
            <a:off x="0" y="609600"/>
            <a:ext cx="13258800" cy="0"/>
          </a:xfrm>
          <a:prstGeom prst="line">
            <a:avLst/>
          </a:prstGeom>
          <a:noFill/>
          <a:ln w="6350" cap="flat">
            <a:solidFill>
              <a:schemeClr val="bg1">
                <a:lumMod val="75000"/>
              </a:schemeClr>
            </a:solidFill>
            <a:prstDash val="solid"/>
            <a:bevel/>
          </a:ln>
          <a:effectLst/>
        </p:spPr>
        <p:style>
          <a:lnRef idx="0">
            <a:scrgbClr r="0" g="0" b="0"/>
          </a:lnRef>
          <a:fillRef idx="0">
            <a:scrgbClr r="0" g="0" b="0"/>
          </a:fillRef>
          <a:effectRef idx="0">
            <a:scrgbClr r="0" g="0" b="0"/>
          </a:effectRef>
          <a:fontRef idx="none"/>
        </p:style>
      </p:cxnSp>
      <p:pic>
        <p:nvPicPr>
          <p:cNvPr id="9" name="Picture 3"/>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65088" y="30163"/>
            <a:ext cx="696912" cy="579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686785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1" y="762000"/>
            <a:ext cx="12954000" cy="1158874"/>
          </a:xfrm>
        </p:spPr>
        <p:txBody>
          <a:bodyPr/>
          <a:lstStyle/>
          <a:p>
            <a:r>
              <a:rPr lang="en-US"/>
              <a:t>Click to edit Master title style</a:t>
            </a:r>
            <a:endParaRPr lang="en-US" dirty="0"/>
          </a:p>
        </p:txBody>
      </p:sp>
      <p:sp>
        <p:nvSpPr>
          <p:cNvPr id="3" name="Content Placeholder 2"/>
          <p:cNvSpPr>
            <a:spLocks noGrp="1"/>
          </p:cNvSpPr>
          <p:nvPr>
            <p:ph idx="1"/>
          </p:nvPr>
        </p:nvSpPr>
        <p:spPr>
          <a:xfrm>
            <a:off x="457199" y="1920875"/>
            <a:ext cx="6720840" cy="543083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Date Placeholder 3"/>
          <p:cNvSpPr>
            <a:spLocks noGrp="1"/>
          </p:cNvSpPr>
          <p:nvPr>
            <p:ph type="dt" sz="half" idx="10"/>
          </p:nvPr>
        </p:nvSpPr>
        <p:spPr/>
        <p:txBody>
          <a:bodyPr/>
          <a:lstStyle>
            <a:lvl1pPr>
              <a:defRPr/>
            </a:lvl1pPr>
          </a:lstStyle>
          <a:p>
            <a:pPr>
              <a:defRPr/>
            </a:pPr>
            <a:fld id="{490EACFA-B228-4694-8C33-F64C10B06075}" type="datetime1">
              <a:rPr lang="en-US" smtClean="0"/>
              <a:t>7/7/16</a:t>
            </a:fld>
            <a:endParaRPr lang="en-US" dirty="0"/>
          </a:p>
        </p:txBody>
      </p:sp>
      <p:sp>
        <p:nvSpPr>
          <p:cNvPr id="7" name="Slide Number Placeholder 5"/>
          <p:cNvSpPr>
            <a:spLocks noGrp="1"/>
          </p:cNvSpPr>
          <p:nvPr>
            <p:ph type="sldNum" sz="quarter" idx="11"/>
          </p:nvPr>
        </p:nvSpPr>
        <p:spPr/>
        <p:txBody>
          <a:bodyPr/>
          <a:lstStyle>
            <a:lvl1pPr>
              <a:defRPr/>
            </a:lvl1pPr>
          </a:lstStyle>
          <a:p>
            <a:fld id="{1F177F8E-3B53-4C83-AAEE-098921EBA9F4}" type="slidenum">
              <a:rPr lang="en-US"/>
              <a:pPr/>
              <a:t>‹#›</a:t>
            </a:fld>
            <a:endParaRPr lang="en-US" dirty="0"/>
          </a:p>
        </p:txBody>
      </p:sp>
      <p:sp>
        <p:nvSpPr>
          <p:cNvPr id="9" name="Content Placeholder 2"/>
          <p:cNvSpPr>
            <a:spLocks noGrp="1"/>
          </p:cNvSpPr>
          <p:nvPr>
            <p:ph idx="12"/>
          </p:nvPr>
        </p:nvSpPr>
        <p:spPr>
          <a:xfrm>
            <a:off x="7177881" y="1920875"/>
            <a:ext cx="6720840" cy="543083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p:cNvCxnSpPr/>
          <p:nvPr userDrawn="1"/>
        </p:nvCxnSpPr>
        <p:spPr>
          <a:xfrm flipH="1">
            <a:off x="0" y="609600"/>
            <a:ext cx="13258800" cy="0"/>
          </a:xfrm>
          <a:prstGeom prst="line">
            <a:avLst/>
          </a:prstGeom>
          <a:noFill/>
          <a:ln w="6350" cap="flat">
            <a:solidFill>
              <a:schemeClr val="bg1">
                <a:lumMod val="75000"/>
              </a:schemeClr>
            </a:solidFill>
            <a:prstDash val="solid"/>
            <a:bevel/>
          </a:ln>
          <a:effectLst/>
        </p:spPr>
        <p:style>
          <a:lnRef idx="0">
            <a:scrgbClr r="0" g="0" b="0"/>
          </a:lnRef>
          <a:fillRef idx="0">
            <a:scrgbClr r="0" g="0" b="0"/>
          </a:fillRef>
          <a:effectRef idx="0">
            <a:scrgbClr r="0" g="0" b="0"/>
          </a:effectRef>
          <a:fontRef idx="none"/>
        </p:style>
      </p:cxnSp>
      <p:pic>
        <p:nvPicPr>
          <p:cNvPr id="11" name="Picture 3"/>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65088" y="30163"/>
            <a:ext cx="696912" cy="579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888191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B2EF"/>
        </a:solidFill>
        <a:effectLst/>
      </p:bgPr>
    </p:bg>
    <p:spTree>
      <p:nvGrpSpPr>
        <p:cNvPr id="1" name=""/>
        <p:cNvGrpSpPr/>
        <p:nvPr/>
      </p:nvGrpSpPr>
      <p:grpSpPr>
        <a:xfrm>
          <a:off x="0" y="0"/>
          <a:ext cx="0" cy="0"/>
          <a:chOff x="0" y="0"/>
          <a:chExt cx="0" cy="0"/>
        </a:xfrm>
      </p:grpSpPr>
      <p:sp>
        <p:nvSpPr>
          <p:cNvPr id="3" name="Text Placeholder 7"/>
          <p:cNvSpPr>
            <a:spLocks noGrp="1"/>
          </p:cNvSpPr>
          <p:nvPr>
            <p:ph type="body" sz="quarter" idx="10"/>
          </p:nvPr>
        </p:nvSpPr>
        <p:spPr>
          <a:xfrm>
            <a:off x="2606040" y="0"/>
            <a:ext cx="9258301" cy="7848600"/>
          </a:xfrm>
          <a:prstGeom prst="rect">
            <a:avLst/>
          </a:prstGeom>
        </p:spPr>
        <p:txBody>
          <a:bodyPr vert="horz" lIns="51435" tIns="25718" rIns="51435" bIns="25718" anchor="ctr"/>
          <a:lstStyle>
            <a:lvl1pPr marL="0" indent="0" algn="l">
              <a:buFont typeface="Arial"/>
              <a:buNone/>
              <a:defRPr sz="6000">
                <a:solidFill>
                  <a:srgbClr val="FFFFFF"/>
                </a:solidFill>
              </a:defRPr>
            </a:lvl1pPr>
            <a:lvl2pPr marL="288026" indent="0">
              <a:buNone/>
              <a:defRPr>
                <a:solidFill>
                  <a:srgbClr val="00B2EF"/>
                </a:solidFill>
              </a:defRPr>
            </a:lvl2pPr>
            <a:lvl3pPr marL="493758" indent="0">
              <a:buNone/>
              <a:defRPr>
                <a:solidFill>
                  <a:srgbClr val="00B2EF"/>
                </a:solidFill>
              </a:defRPr>
            </a:lvl3pPr>
            <a:lvl4pPr marL="699493" indent="0">
              <a:buNone/>
              <a:defRPr>
                <a:solidFill>
                  <a:srgbClr val="00B2EF"/>
                </a:solidFill>
              </a:defRPr>
            </a:lvl4pPr>
            <a:lvl5pPr marL="905224" indent="0">
              <a:buNone/>
              <a:defRPr>
                <a:solidFill>
                  <a:srgbClr val="00B2EF"/>
                </a:solidFill>
              </a:defRPr>
            </a:lvl5pPr>
          </a:lstStyle>
          <a:p>
            <a:pPr lvl="0"/>
            <a:r>
              <a:rPr lang="en-US" dirty="0"/>
              <a:t>Click to edit Master text style</a:t>
            </a:r>
          </a:p>
        </p:txBody>
      </p:sp>
      <p:sp>
        <p:nvSpPr>
          <p:cNvPr id="6" name="Text Placeholder 5"/>
          <p:cNvSpPr>
            <a:spLocks noGrp="1"/>
          </p:cNvSpPr>
          <p:nvPr>
            <p:ph type="body" sz="quarter" idx="11" hasCustomPrompt="1"/>
          </p:nvPr>
        </p:nvSpPr>
        <p:spPr>
          <a:xfrm>
            <a:off x="2567941" y="2734488"/>
            <a:ext cx="9296400" cy="706365"/>
          </a:xfrm>
          <a:prstGeom prst="rect">
            <a:avLst/>
          </a:prstGeom>
        </p:spPr>
        <p:txBody>
          <a:bodyPr vert="horz"/>
          <a:lstStyle>
            <a:lvl1pPr>
              <a:defRPr lang="en-US" sz="3600" spc="320" dirty="0">
                <a:solidFill>
                  <a:srgbClr val="000000"/>
                </a:solidFill>
                <a:latin typeface="HelvNeue Bold for IBM"/>
                <a:ea typeface="HelvNeue Bold for IBM"/>
                <a:cs typeface="HelvNeue Bold for IBM"/>
                <a:sym typeface="Helvetica Neue Light"/>
              </a:defRPr>
            </a:lvl1pPr>
          </a:lstStyle>
          <a:p>
            <a:pPr lvl="0"/>
            <a:r>
              <a:rPr lang="en-US" dirty="0"/>
              <a:t>ADD TEXT HERE:</a:t>
            </a:r>
          </a:p>
        </p:txBody>
      </p:sp>
      <p:sp>
        <p:nvSpPr>
          <p:cNvPr id="2" name="Date Placeholder 1"/>
          <p:cNvSpPr>
            <a:spLocks noGrp="1"/>
          </p:cNvSpPr>
          <p:nvPr>
            <p:ph type="dt" sz="half" idx="12"/>
          </p:nvPr>
        </p:nvSpPr>
        <p:spPr/>
        <p:txBody>
          <a:bodyPr/>
          <a:lstStyle/>
          <a:p>
            <a:pPr>
              <a:defRPr/>
            </a:pPr>
            <a:fld id="{D48B2892-BB23-43DD-9223-DEB26A7168B0}" type="datetime1">
              <a:rPr lang="en-US" smtClean="0"/>
              <a:t>7/7/16</a:t>
            </a:fld>
            <a:endParaRPr lang="en-US" dirty="0"/>
          </a:p>
        </p:txBody>
      </p:sp>
      <p:sp>
        <p:nvSpPr>
          <p:cNvPr id="5" name="Slide Number Placeholder 4"/>
          <p:cNvSpPr>
            <a:spLocks noGrp="1"/>
          </p:cNvSpPr>
          <p:nvPr>
            <p:ph type="sldNum" sz="quarter" idx="13"/>
          </p:nvPr>
        </p:nvSpPr>
        <p:spPr/>
        <p:txBody>
          <a:bodyPr/>
          <a:lstStyle/>
          <a:p>
            <a:fld id="{BDA1C353-5D38-4C5C-8D25-B1ED6D5DE954}" type="slidenum">
              <a:rPr lang="en-US" smtClean="0"/>
              <a:pPr/>
              <a:t>‹#›</a:t>
            </a:fld>
            <a:endParaRPr lang="en-US" dirty="0"/>
          </a:p>
        </p:txBody>
      </p:sp>
    </p:spTree>
    <p:extLst>
      <p:ext uri="{BB962C8B-B14F-4D97-AF65-F5344CB8AC3E}">
        <p14:creationId xmlns:p14="http://schemas.microsoft.com/office/powerpoint/2010/main" val="686014376"/>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Layout">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10485438" y="7901940"/>
            <a:ext cx="3413125" cy="274320"/>
          </a:xfrm>
          <a:prstGeom prst="rect">
            <a:avLst/>
          </a:prstGeom>
        </p:spPr>
        <p:txBody>
          <a:bodyPr vert="horz" wrap="square" lIns="130622" tIns="65311" rIns="130622" bIns="65311" numCol="1" anchor="ctr" anchorCtr="0" compatLnSpc="1">
            <a:prstTxWarp prst="textNoShape">
              <a:avLst/>
            </a:prstTxWarp>
          </a:bodyPr>
          <a:lstStyle>
            <a:lvl1pPr algn="r">
              <a:defRPr sz="1400">
                <a:solidFill>
                  <a:srgbClr val="929292"/>
                </a:solidFill>
                <a:latin typeface="Calibri Light" panose="020F0302020204030204" pitchFamily="34" charset="0"/>
              </a:defRPr>
            </a:lvl1pPr>
          </a:lstStyle>
          <a:p>
            <a:fld id="{BDA1C353-5D38-4C5C-8D25-B1ED6D5DE954}" type="slidenum">
              <a:rPr lang="en-US"/>
              <a:pPr/>
              <a:t>‹#›</a:t>
            </a:fld>
            <a:endParaRPr lang="en-US" dirty="0"/>
          </a:p>
        </p:txBody>
      </p:sp>
    </p:spTree>
    <p:extLst>
      <p:ext uri="{BB962C8B-B14F-4D97-AF65-F5344CB8AC3E}">
        <p14:creationId xmlns:p14="http://schemas.microsoft.com/office/powerpoint/2010/main" val="312721029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085F9992-D39E-FF47-9291-1A34BE69302D}" type="datetime1">
              <a:rPr lang="en-US" smtClean="0"/>
              <a:t>7/7/16</a:t>
            </a:fld>
            <a:endParaRPr lang="en-US" dirty="0"/>
          </a:p>
        </p:txBody>
      </p:sp>
      <p:sp>
        <p:nvSpPr>
          <p:cNvPr id="4" name="Slide Number Placeholder 3"/>
          <p:cNvSpPr>
            <a:spLocks noGrp="1"/>
          </p:cNvSpPr>
          <p:nvPr>
            <p:ph type="sldNum" sz="quarter" idx="11"/>
          </p:nvPr>
        </p:nvSpPr>
        <p:spPr/>
        <p:txBody>
          <a:bodyPr/>
          <a:lstStyle/>
          <a:p>
            <a:fld id="{BDA1C353-5D38-4C5C-8D25-B1ED6D5DE954}" type="slidenum">
              <a:rPr lang="en-US" smtClean="0"/>
              <a:pPr/>
              <a:t>‹#›</a:t>
            </a:fld>
            <a:endParaRPr lang="en-US" dirty="0"/>
          </a:p>
        </p:txBody>
      </p:sp>
    </p:spTree>
    <p:extLst>
      <p:ext uri="{BB962C8B-B14F-4D97-AF65-F5344CB8AC3E}">
        <p14:creationId xmlns:p14="http://schemas.microsoft.com/office/powerpoint/2010/main" val="688250119"/>
      </p:ext>
    </p:extLst>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0293" y="2247901"/>
            <a:ext cx="1491129" cy="1489190"/>
          </a:xfrm>
          <a:prstGeom prst="rect">
            <a:avLst/>
          </a:prstGeom>
        </p:spPr>
        <p:txBody>
          <a:bodyPr vert="horz" lIns="162487" tIns="81244" rIns="162487" bIns="81244"/>
          <a:lstStyle/>
          <a:p>
            <a:pPr lvl="0"/>
            <a:endParaRPr lang="en-US" noProof="0">
              <a:sym typeface="HelvNeue Bold for IBM" charset="0"/>
            </a:endParaRPr>
          </a:p>
        </p:txBody>
      </p:sp>
      <p:sp>
        <p:nvSpPr>
          <p:cNvPr id="5" name="Picture Placeholder 3"/>
          <p:cNvSpPr>
            <a:spLocks noGrp="1"/>
          </p:cNvSpPr>
          <p:nvPr>
            <p:ph type="pic" sz="quarter" idx="11"/>
          </p:nvPr>
        </p:nvSpPr>
        <p:spPr>
          <a:xfrm>
            <a:off x="3533477" y="2247901"/>
            <a:ext cx="1491129" cy="1489190"/>
          </a:xfrm>
          <a:prstGeom prst="rect">
            <a:avLst/>
          </a:prstGeom>
        </p:spPr>
        <p:txBody>
          <a:bodyPr vert="horz" lIns="162487" tIns="81244" rIns="162487" bIns="81244"/>
          <a:lstStyle/>
          <a:p>
            <a:pPr lvl="0"/>
            <a:endParaRPr lang="en-US" noProof="0">
              <a:sym typeface="HelvNeue Bold for IBM" charset="0"/>
            </a:endParaRPr>
          </a:p>
        </p:txBody>
      </p:sp>
      <p:sp>
        <p:nvSpPr>
          <p:cNvPr id="6" name="Picture Placeholder 3"/>
          <p:cNvSpPr>
            <a:spLocks noGrp="1"/>
          </p:cNvSpPr>
          <p:nvPr>
            <p:ph type="pic" sz="quarter" idx="12"/>
          </p:nvPr>
        </p:nvSpPr>
        <p:spPr>
          <a:xfrm>
            <a:off x="6586661" y="2247901"/>
            <a:ext cx="1491129" cy="1489190"/>
          </a:xfrm>
          <a:prstGeom prst="rect">
            <a:avLst/>
          </a:prstGeom>
        </p:spPr>
        <p:txBody>
          <a:bodyPr vert="horz" lIns="162487" tIns="81244" rIns="162487" bIns="81244"/>
          <a:lstStyle/>
          <a:p>
            <a:pPr lvl="0"/>
            <a:endParaRPr lang="en-US" noProof="0">
              <a:sym typeface="HelvNeue Bold for IBM" charset="0"/>
            </a:endParaRPr>
          </a:p>
        </p:txBody>
      </p:sp>
      <p:sp>
        <p:nvSpPr>
          <p:cNvPr id="7" name="Picture Placeholder 3"/>
          <p:cNvSpPr>
            <a:spLocks noGrp="1"/>
          </p:cNvSpPr>
          <p:nvPr>
            <p:ph type="pic" sz="quarter" idx="13"/>
          </p:nvPr>
        </p:nvSpPr>
        <p:spPr>
          <a:xfrm>
            <a:off x="9639845" y="2247901"/>
            <a:ext cx="1491129" cy="1489190"/>
          </a:xfrm>
          <a:prstGeom prst="rect">
            <a:avLst/>
          </a:prstGeom>
        </p:spPr>
        <p:txBody>
          <a:bodyPr vert="horz" lIns="162487" tIns="81244" rIns="162487" bIns="81244"/>
          <a:lstStyle/>
          <a:p>
            <a:pPr lvl="0"/>
            <a:endParaRPr lang="en-US" noProof="0">
              <a:sym typeface="HelvNeue Bold for IBM" charset="0"/>
            </a:endParaRPr>
          </a:p>
        </p:txBody>
      </p:sp>
      <p:sp>
        <p:nvSpPr>
          <p:cNvPr id="8" name="Picture Placeholder 3"/>
          <p:cNvSpPr>
            <a:spLocks noGrp="1"/>
          </p:cNvSpPr>
          <p:nvPr>
            <p:ph type="pic" sz="quarter" idx="14"/>
          </p:nvPr>
        </p:nvSpPr>
        <p:spPr>
          <a:xfrm>
            <a:off x="12693029" y="2247901"/>
            <a:ext cx="1491129" cy="1489190"/>
          </a:xfrm>
          <a:prstGeom prst="rect">
            <a:avLst/>
          </a:prstGeom>
        </p:spPr>
        <p:txBody>
          <a:bodyPr vert="horz" lIns="162487" tIns="81244" rIns="162487" bIns="81244"/>
          <a:lstStyle/>
          <a:p>
            <a:pPr lvl="0"/>
            <a:endParaRPr lang="en-US" noProof="0">
              <a:sym typeface="HelvNeue Bold for IBM" charset="0"/>
            </a:endParaRPr>
          </a:p>
        </p:txBody>
      </p:sp>
      <p:sp>
        <p:nvSpPr>
          <p:cNvPr id="11" name="Slide Number Placeholder 4"/>
          <p:cNvSpPr txBox="1">
            <a:spLocks/>
          </p:cNvSpPr>
          <p:nvPr userDrawn="1"/>
        </p:nvSpPr>
        <p:spPr bwMode="auto">
          <a:xfrm>
            <a:off x="13834957" y="7768115"/>
            <a:ext cx="170023" cy="192882"/>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82295" tIns="41147" rIns="82295" bIns="41147"/>
          <a:lstStyle>
            <a:defPPr>
              <a:defRPr lang="en-US"/>
            </a:defPPr>
            <a:lvl1pPr algn="l" defTabSz="1399397" rtl="0" eaLnBrk="0" fontAlgn="base" hangingPunct="0">
              <a:spcBef>
                <a:spcPct val="0"/>
              </a:spcBef>
              <a:spcAft>
                <a:spcPct val="0"/>
              </a:spcAft>
              <a:defRPr sz="2800" kern="1200">
                <a:solidFill>
                  <a:schemeClr val="tx1"/>
                </a:solidFill>
                <a:latin typeface="Calibri" charset="0"/>
                <a:ea typeface="ＭＳ Ｐゴシック" charset="0"/>
                <a:cs typeface="ＭＳ Ｐゴシック" charset="0"/>
              </a:defRPr>
            </a:lvl1pPr>
            <a:lvl2pPr marL="742537" indent="-285593" algn="l" defTabSz="1399397" rtl="0" eaLnBrk="0" fontAlgn="base" hangingPunct="0">
              <a:spcBef>
                <a:spcPct val="0"/>
              </a:spcBef>
              <a:spcAft>
                <a:spcPct val="0"/>
              </a:spcAft>
              <a:defRPr sz="2800" kern="1200">
                <a:solidFill>
                  <a:schemeClr val="tx1"/>
                </a:solidFill>
                <a:latin typeface="Calibri" charset="0"/>
                <a:ea typeface="ＭＳ Ｐゴシック" charset="0"/>
                <a:cs typeface="ＭＳ Ｐゴシック" charset="0"/>
              </a:defRPr>
            </a:lvl2pPr>
            <a:lvl3pPr marL="1142366" indent="-228474" algn="l" defTabSz="1399397" rtl="0" eaLnBrk="0" fontAlgn="base" hangingPunct="0">
              <a:spcBef>
                <a:spcPct val="0"/>
              </a:spcBef>
              <a:spcAft>
                <a:spcPct val="0"/>
              </a:spcAft>
              <a:defRPr sz="2800" kern="1200">
                <a:solidFill>
                  <a:schemeClr val="tx1"/>
                </a:solidFill>
                <a:latin typeface="Calibri" charset="0"/>
                <a:ea typeface="ＭＳ Ｐゴシック" charset="0"/>
                <a:cs typeface="ＭＳ Ｐゴシック" charset="0"/>
              </a:defRPr>
            </a:lvl3pPr>
            <a:lvl4pPr marL="1599311" indent="-228474" algn="l" defTabSz="1399397" rtl="0" eaLnBrk="0" fontAlgn="base" hangingPunct="0">
              <a:spcBef>
                <a:spcPct val="0"/>
              </a:spcBef>
              <a:spcAft>
                <a:spcPct val="0"/>
              </a:spcAft>
              <a:defRPr sz="2800" kern="1200">
                <a:solidFill>
                  <a:schemeClr val="tx1"/>
                </a:solidFill>
                <a:latin typeface="Calibri" charset="0"/>
                <a:ea typeface="ＭＳ Ｐゴシック" charset="0"/>
                <a:cs typeface="ＭＳ Ｐゴシック" charset="0"/>
              </a:defRPr>
            </a:lvl4pPr>
            <a:lvl5pPr marL="2056258" indent="-228474" algn="l" defTabSz="1399397" rtl="0" eaLnBrk="0" fontAlgn="base" hangingPunct="0">
              <a:spcBef>
                <a:spcPct val="0"/>
              </a:spcBef>
              <a:spcAft>
                <a:spcPct val="0"/>
              </a:spcAft>
              <a:defRPr sz="2800" kern="1200">
                <a:solidFill>
                  <a:schemeClr val="tx1"/>
                </a:solidFill>
                <a:latin typeface="Calibri" charset="0"/>
                <a:ea typeface="ＭＳ Ｐゴシック" charset="0"/>
                <a:cs typeface="ＭＳ Ｐゴシック" charset="0"/>
              </a:defRPr>
            </a:lvl5pPr>
            <a:lvl6pPr marL="2513198" indent="-228474" algn="l" defTabSz="1399397" rtl="0" eaLnBrk="0" fontAlgn="base" latinLnBrk="0" hangingPunct="0">
              <a:spcBef>
                <a:spcPct val="0"/>
              </a:spcBef>
              <a:spcAft>
                <a:spcPct val="0"/>
              </a:spcAft>
              <a:defRPr sz="2800" kern="1200">
                <a:solidFill>
                  <a:schemeClr val="tx1"/>
                </a:solidFill>
                <a:latin typeface="Calibri" charset="0"/>
                <a:ea typeface="ＭＳ Ｐゴシック" charset="0"/>
                <a:cs typeface="ＭＳ Ｐゴシック" charset="0"/>
              </a:defRPr>
            </a:lvl6pPr>
            <a:lvl7pPr marL="2970149" indent="-228474" algn="l" defTabSz="1399397" rtl="0" eaLnBrk="0" fontAlgn="base" latinLnBrk="0" hangingPunct="0">
              <a:spcBef>
                <a:spcPct val="0"/>
              </a:spcBef>
              <a:spcAft>
                <a:spcPct val="0"/>
              </a:spcAft>
              <a:defRPr sz="2800" kern="1200">
                <a:solidFill>
                  <a:schemeClr val="tx1"/>
                </a:solidFill>
                <a:latin typeface="Calibri" charset="0"/>
                <a:ea typeface="ＭＳ Ｐゴシック" charset="0"/>
                <a:cs typeface="ＭＳ Ｐゴシック" charset="0"/>
              </a:defRPr>
            </a:lvl7pPr>
            <a:lvl8pPr marL="3427098" indent="-228474" algn="l" defTabSz="1399397" rtl="0" eaLnBrk="0" fontAlgn="base" latinLnBrk="0" hangingPunct="0">
              <a:spcBef>
                <a:spcPct val="0"/>
              </a:spcBef>
              <a:spcAft>
                <a:spcPct val="0"/>
              </a:spcAft>
              <a:defRPr sz="2800" kern="1200">
                <a:solidFill>
                  <a:schemeClr val="tx1"/>
                </a:solidFill>
                <a:latin typeface="Calibri" charset="0"/>
                <a:ea typeface="ＭＳ Ｐゴシック" charset="0"/>
                <a:cs typeface="ＭＳ Ｐゴシック" charset="0"/>
              </a:defRPr>
            </a:lvl8pPr>
            <a:lvl9pPr marL="3884043" indent="-228474" algn="l" defTabSz="1399397" rtl="0" eaLnBrk="0" fontAlgn="base" latinLnBrk="0" hangingPunct="0">
              <a:spcBef>
                <a:spcPct val="0"/>
              </a:spcBef>
              <a:spcAft>
                <a:spcPct val="0"/>
              </a:spcAft>
              <a:defRPr sz="2800" kern="1200">
                <a:solidFill>
                  <a:schemeClr val="tx1"/>
                </a:solidFill>
                <a:latin typeface="Calibri" charset="0"/>
                <a:ea typeface="ＭＳ Ｐゴシック" charset="0"/>
                <a:cs typeface="ＭＳ Ｐゴシック" charset="0"/>
              </a:defRPr>
            </a:lvl9pPr>
          </a:lstStyle>
          <a:p>
            <a:pPr eaLnBrk="1" hangingPunct="1"/>
            <a:fld id="{57274270-37C7-4548-8337-E343A5AC4933}" type="slidenum">
              <a:rPr lang="en-US" sz="900" smtClean="0">
                <a:solidFill>
                  <a:srgbClr val="929292"/>
                </a:solidFill>
                <a:latin typeface="Helvetica Neue"/>
                <a:ea typeface="MS PGothic" charset="0"/>
                <a:cs typeface="Helvetica Neue"/>
              </a:rPr>
              <a:pPr eaLnBrk="1" hangingPunct="1"/>
              <a:t>‹#›</a:t>
            </a:fld>
            <a:endParaRPr lang="en-US" sz="900" dirty="0">
              <a:solidFill>
                <a:srgbClr val="929292"/>
              </a:solidFill>
              <a:latin typeface="Helvetica Neue"/>
              <a:ea typeface="MS PGothic" charset="0"/>
              <a:cs typeface="Helvetica Neue"/>
            </a:endParaRPr>
          </a:p>
        </p:txBody>
      </p:sp>
      <p:sp>
        <p:nvSpPr>
          <p:cNvPr id="14" name="Rectangle 5"/>
          <p:cNvSpPr>
            <a:spLocks noChangeArrowheads="1"/>
          </p:cNvSpPr>
          <p:nvPr userDrawn="1"/>
        </p:nvSpPr>
        <p:spPr bwMode="auto">
          <a:xfrm>
            <a:off x="1222845" y="7612380"/>
            <a:ext cx="9298267" cy="3708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46206" tIns="73103" rIns="146206" bIns="73103"/>
          <a:lstStyle>
            <a:lvl1pPr eaLnBrk="0" hangingPunct="0">
              <a:defRPr sz="2400">
                <a:solidFill>
                  <a:schemeClr val="tx1"/>
                </a:solidFill>
                <a:latin typeface="Arial" pitchFamily="34" charset="0"/>
                <a:ea typeface="ヒラギノ角ゴ Pro W3" charset="-128"/>
              </a:defRPr>
            </a:lvl1pPr>
            <a:lvl2pPr marL="742950" indent="-285750" eaLnBrk="0" hangingPunct="0">
              <a:defRPr sz="2400">
                <a:solidFill>
                  <a:schemeClr val="tx1"/>
                </a:solidFill>
                <a:latin typeface="Arial" pitchFamily="34" charset="0"/>
                <a:ea typeface="ヒラギノ角ゴ Pro W3" charset="-128"/>
              </a:defRPr>
            </a:lvl2pPr>
            <a:lvl3pPr marL="1143000" indent="-228600" eaLnBrk="0" hangingPunct="0">
              <a:defRPr sz="2400">
                <a:solidFill>
                  <a:schemeClr val="tx1"/>
                </a:solidFill>
                <a:latin typeface="Arial" pitchFamily="34" charset="0"/>
                <a:ea typeface="ヒラギノ角ゴ Pro W3" charset="-128"/>
              </a:defRPr>
            </a:lvl3pPr>
            <a:lvl4pPr marL="1600200" indent="-228600" eaLnBrk="0" hangingPunct="0">
              <a:defRPr sz="2400">
                <a:solidFill>
                  <a:schemeClr val="tx1"/>
                </a:solidFill>
                <a:latin typeface="Arial" pitchFamily="34" charset="0"/>
                <a:ea typeface="ヒラギノ角ゴ Pro W3" charset="-128"/>
              </a:defRPr>
            </a:lvl4pPr>
            <a:lvl5pPr marL="2057400" indent="-228600" eaLnBrk="0" hangingPunct="0">
              <a:defRPr sz="2400">
                <a:solidFill>
                  <a:schemeClr val="tx1"/>
                </a:solidFill>
                <a:latin typeface="Arial" pitchFamily="34" charset="0"/>
                <a:ea typeface="ヒラギノ角ゴ Pro W3" charset="-128"/>
              </a:defRPr>
            </a:lvl5pPr>
            <a:lvl6pPr marL="2514600" indent="-228600" eaLnBrk="0" fontAlgn="base" hangingPunct="0">
              <a:spcBef>
                <a:spcPct val="0"/>
              </a:spcBef>
              <a:spcAft>
                <a:spcPct val="0"/>
              </a:spcAft>
              <a:defRPr sz="2400">
                <a:solidFill>
                  <a:schemeClr val="tx1"/>
                </a:solidFill>
                <a:latin typeface="Arial" pitchFamily="34" charset="0"/>
                <a:ea typeface="ヒラギノ角ゴ Pro W3" charset="-128"/>
              </a:defRPr>
            </a:lvl6pPr>
            <a:lvl7pPr marL="2971800" indent="-228600" eaLnBrk="0" fontAlgn="base" hangingPunct="0">
              <a:spcBef>
                <a:spcPct val="0"/>
              </a:spcBef>
              <a:spcAft>
                <a:spcPct val="0"/>
              </a:spcAft>
              <a:defRPr sz="2400">
                <a:solidFill>
                  <a:schemeClr val="tx1"/>
                </a:solidFill>
                <a:latin typeface="Arial" pitchFamily="34" charset="0"/>
                <a:ea typeface="ヒラギノ角ゴ Pro W3" charset="-128"/>
              </a:defRPr>
            </a:lvl7pPr>
            <a:lvl8pPr marL="3429000" indent="-228600" eaLnBrk="0" fontAlgn="base" hangingPunct="0">
              <a:spcBef>
                <a:spcPct val="0"/>
              </a:spcBef>
              <a:spcAft>
                <a:spcPct val="0"/>
              </a:spcAft>
              <a:defRPr sz="2400">
                <a:solidFill>
                  <a:schemeClr val="tx1"/>
                </a:solidFill>
                <a:latin typeface="Arial" pitchFamily="34" charset="0"/>
                <a:ea typeface="ヒラギノ角ゴ Pro W3" charset="-128"/>
              </a:defRPr>
            </a:lvl8pPr>
            <a:lvl9pPr marL="3886200" indent="-228600" eaLnBrk="0" fontAlgn="base" hangingPunct="0">
              <a:spcBef>
                <a:spcPct val="0"/>
              </a:spcBef>
              <a:spcAft>
                <a:spcPct val="0"/>
              </a:spcAft>
              <a:defRPr sz="2400">
                <a:solidFill>
                  <a:schemeClr val="tx1"/>
                </a:solidFill>
                <a:latin typeface="Arial" pitchFamily="34" charset="0"/>
                <a:ea typeface="ヒラギノ角ゴ Pro W3" charset="-128"/>
              </a:defRPr>
            </a:lvl9pPr>
          </a:lstStyle>
          <a:p>
            <a:r>
              <a:rPr lang="en-US" altLang="en-US" sz="1440" dirty="0">
                <a:solidFill>
                  <a:schemeClr val="bg1">
                    <a:lumMod val="50000"/>
                  </a:schemeClr>
                </a:solidFill>
                <a:latin typeface="HelvNeue Light for IBM" pitchFamily="34" charset="0"/>
              </a:rPr>
              <a:t>© 2016 International Business Machines Corporation</a:t>
            </a:r>
          </a:p>
        </p:txBody>
      </p:sp>
      <p:pic>
        <p:nvPicPr>
          <p:cNvPr id="15" name="svg&gt;.pd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80070" y="7705250"/>
            <a:ext cx="582930" cy="232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pic>
      <p:sp>
        <p:nvSpPr>
          <p:cNvPr id="16" name="Shape 121"/>
          <p:cNvSpPr/>
          <p:nvPr userDrawn="1"/>
        </p:nvSpPr>
        <p:spPr>
          <a:xfrm>
            <a:off x="11546541" y="8008561"/>
            <a:ext cx="2441065" cy="166199"/>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nchor="ctr">
            <a:spAutoFit/>
          </a:bodyPr>
          <a:lstStyle/>
          <a:p>
            <a:pPr lvl="1" indent="266626" algn="l" defTabSz="1066503">
              <a:spcBef>
                <a:spcPts val="759"/>
              </a:spcBef>
              <a:defRPr sz="1800">
                <a:solidFill>
                  <a:srgbClr val="004266"/>
                </a:solidFill>
                <a:latin typeface="Arial"/>
                <a:ea typeface="Arial"/>
                <a:cs typeface="Arial"/>
                <a:sym typeface="Arial"/>
              </a:defRPr>
            </a:pPr>
            <a:r>
              <a:rPr sz="1080" dirty="0"/>
              <a:t>CONFIDENTIAL</a:t>
            </a:r>
          </a:p>
        </p:txBody>
      </p:sp>
    </p:spTree>
    <p:extLst>
      <p:ext uri="{BB962C8B-B14F-4D97-AF65-F5344CB8AC3E}">
        <p14:creationId xmlns:p14="http://schemas.microsoft.com/office/powerpoint/2010/main" val="265310236"/>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3" name="Rectangle 2"/>
          <p:cNvSpPr/>
          <p:nvPr userDrawn="1"/>
        </p:nvSpPr>
        <p:spPr>
          <a:xfrm>
            <a:off x="0" y="7619526"/>
            <a:ext cx="14630400" cy="610076"/>
          </a:xfrm>
          <a:prstGeom prst="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8826" tIns="44414" rIns="88826" bIns="44414" anchor="ctr"/>
          <a:lstStyle>
            <a:lvl1pPr defTabSz="1409700">
              <a:defRPr sz="2800">
                <a:solidFill>
                  <a:schemeClr val="tx1"/>
                </a:solidFill>
                <a:latin typeface="Calibri" charset="0"/>
                <a:ea typeface="Arial" charset="0"/>
                <a:cs typeface="Arial" charset="0"/>
              </a:defRPr>
            </a:lvl1pPr>
            <a:lvl2pPr defTabSz="1409700">
              <a:defRPr sz="2800">
                <a:solidFill>
                  <a:schemeClr val="tx1"/>
                </a:solidFill>
                <a:latin typeface="Calibri" charset="0"/>
                <a:ea typeface="Arial" charset="0"/>
                <a:cs typeface="Arial" charset="0"/>
              </a:defRPr>
            </a:lvl2pPr>
            <a:lvl3pPr defTabSz="1409700">
              <a:defRPr sz="2800">
                <a:solidFill>
                  <a:schemeClr val="tx1"/>
                </a:solidFill>
                <a:latin typeface="Calibri" charset="0"/>
                <a:ea typeface="Arial" charset="0"/>
                <a:cs typeface="Arial" charset="0"/>
              </a:defRPr>
            </a:lvl3pPr>
            <a:lvl4pPr defTabSz="1409700">
              <a:defRPr sz="2800">
                <a:solidFill>
                  <a:schemeClr val="tx1"/>
                </a:solidFill>
                <a:latin typeface="Calibri" charset="0"/>
                <a:ea typeface="Arial" charset="0"/>
                <a:cs typeface="Arial" charset="0"/>
              </a:defRPr>
            </a:lvl4pPr>
            <a:lvl5pPr defTabSz="1409700">
              <a:defRPr sz="2800">
                <a:solidFill>
                  <a:schemeClr val="tx1"/>
                </a:solidFill>
                <a:latin typeface="Calibri" charset="0"/>
                <a:ea typeface="Arial" charset="0"/>
                <a:cs typeface="Arial" charset="0"/>
              </a:defRPr>
            </a:lvl5pPr>
            <a:lvl6pPr marL="3270250" indent="-838200" defTabSz="1409700" eaLnBrk="0" fontAlgn="base" hangingPunct="0">
              <a:spcBef>
                <a:spcPct val="0"/>
              </a:spcBef>
              <a:spcAft>
                <a:spcPct val="0"/>
              </a:spcAft>
              <a:defRPr sz="2800">
                <a:solidFill>
                  <a:schemeClr val="tx1"/>
                </a:solidFill>
                <a:latin typeface="Calibri" charset="0"/>
                <a:ea typeface="Arial" charset="0"/>
                <a:cs typeface="Arial" charset="0"/>
              </a:defRPr>
            </a:lvl6pPr>
            <a:lvl7pPr marL="3727450" indent="-838200" defTabSz="1409700" eaLnBrk="0" fontAlgn="base" hangingPunct="0">
              <a:spcBef>
                <a:spcPct val="0"/>
              </a:spcBef>
              <a:spcAft>
                <a:spcPct val="0"/>
              </a:spcAft>
              <a:defRPr sz="2800">
                <a:solidFill>
                  <a:schemeClr val="tx1"/>
                </a:solidFill>
                <a:latin typeface="Calibri" charset="0"/>
                <a:ea typeface="Arial" charset="0"/>
                <a:cs typeface="Arial" charset="0"/>
              </a:defRPr>
            </a:lvl7pPr>
            <a:lvl8pPr marL="4184650" indent="-838200" defTabSz="1409700" eaLnBrk="0" fontAlgn="base" hangingPunct="0">
              <a:spcBef>
                <a:spcPct val="0"/>
              </a:spcBef>
              <a:spcAft>
                <a:spcPct val="0"/>
              </a:spcAft>
              <a:defRPr sz="2800">
                <a:solidFill>
                  <a:schemeClr val="tx1"/>
                </a:solidFill>
                <a:latin typeface="Calibri" charset="0"/>
                <a:ea typeface="Arial" charset="0"/>
                <a:cs typeface="Arial" charset="0"/>
              </a:defRPr>
            </a:lvl8pPr>
            <a:lvl9pPr marL="4641850" indent="-838200" defTabSz="1409700" eaLnBrk="0" fontAlgn="base" hangingPunct="0">
              <a:spcBef>
                <a:spcPct val="0"/>
              </a:spcBef>
              <a:spcAft>
                <a:spcPct val="0"/>
              </a:spcAft>
              <a:defRPr sz="2800">
                <a:solidFill>
                  <a:schemeClr val="tx1"/>
                </a:solidFill>
                <a:latin typeface="Calibri" charset="0"/>
                <a:ea typeface="Arial" charset="0"/>
                <a:cs typeface="Arial" charset="0"/>
              </a:defRPr>
            </a:lvl9pPr>
          </a:lstStyle>
          <a:p>
            <a:pPr algn="ctr" fontAlgn="auto">
              <a:spcBef>
                <a:spcPts val="0"/>
              </a:spcBef>
              <a:spcAft>
                <a:spcPts val="0"/>
              </a:spcAft>
              <a:defRPr/>
            </a:pPr>
            <a:endParaRPr lang="en-US" altLang="en-US" sz="2520" dirty="0">
              <a:solidFill>
                <a:srgbClr val="FFFFFF"/>
              </a:solidFill>
              <a:latin typeface="Calibri Light" charset="0"/>
            </a:endParaRPr>
          </a:p>
        </p:txBody>
      </p:sp>
      <p:sp>
        <p:nvSpPr>
          <p:cNvPr id="4" name="Date Placeholder 3"/>
          <p:cNvSpPr>
            <a:spLocks noGrp="1"/>
          </p:cNvSpPr>
          <p:nvPr>
            <p:ph type="dt" sz="half" idx="2"/>
          </p:nvPr>
        </p:nvSpPr>
        <p:spPr>
          <a:xfrm>
            <a:off x="466165" y="7699534"/>
            <a:ext cx="3415553" cy="438626"/>
          </a:xfrm>
          <a:prstGeom prst="rect">
            <a:avLst/>
          </a:prstGeom>
        </p:spPr>
        <p:txBody>
          <a:bodyPr vert="horz" wrap="square" lIns="140987" tIns="70493" rIns="140987" bIns="70493" numCol="1" anchor="ctr" anchorCtr="0" compatLnSpc="1">
            <a:prstTxWarp prst="textNoShape">
              <a:avLst/>
            </a:prstTxWarp>
          </a:bodyPr>
          <a:lstStyle>
            <a:lvl1pPr>
              <a:defRPr sz="1320">
                <a:solidFill>
                  <a:srgbClr val="929292"/>
                </a:solidFill>
                <a:latin typeface="Calibri Light" charset="0"/>
                <a:cs typeface="Arial" charset="0"/>
              </a:defRPr>
            </a:lvl1pPr>
          </a:lstStyle>
          <a:p>
            <a:fld id="{B30048D8-8094-D247-8CD4-ADF8C6E58148}" type="datetime1">
              <a:rPr lang="en-US" smtClean="0"/>
              <a:t>7/7/16</a:t>
            </a:fld>
            <a:endParaRPr lang="en-US" dirty="0"/>
          </a:p>
        </p:txBody>
      </p:sp>
      <p:sp>
        <p:nvSpPr>
          <p:cNvPr id="5" name="Slide Number Placeholder 5"/>
          <p:cNvSpPr>
            <a:spLocks noGrp="1"/>
          </p:cNvSpPr>
          <p:nvPr>
            <p:ph type="sldNum" sz="quarter" idx="4"/>
          </p:nvPr>
        </p:nvSpPr>
        <p:spPr>
          <a:xfrm>
            <a:off x="10485718" y="7699534"/>
            <a:ext cx="3412565" cy="438626"/>
          </a:xfrm>
          <a:prstGeom prst="rect">
            <a:avLst/>
          </a:prstGeom>
        </p:spPr>
        <p:txBody>
          <a:bodyPr vert="horz" wrap="square" lIns="140987" tIns="70493" rIns="140987" bIns="70493" numCol="1" anchor="ctr" anchorCtr="0" compatLnSpc="1">
            <a:prstTxWarp prst="textNoShape">
              <a:avLst/>
            </a:prstTxWarp>
          </a:bodyPr>
          <a:lstStyle>
            <a:lvl1pPr algn="r">
              <a:defRPr sz="1320">
                <a:solidFill>
                  <a:srgbClr val="929292"/>
                </a:solidFill>
                <a:latin typeface="Calibri Light" charset="0"/>
                <a:cs typeface="Arial" charset="0"/>
              </a:defRPr>
            </a:lvl1pPr>
          </a:lstStyle>
          <a:p>
            <a:fld id="{66119F9A-73BC-8448-9AE8-48E55B94A3A3}" type="slidenum">
              <a:rPr lang="en-US" smtClean="0"/>
              <a:pPr/>
              <a:t>‹#›</a:t>
            </a:fld>
            <a:endParaRPr lang="en-US" dirty="0"/>
          </a:p>
        </p:txBody>
      </p:sp>
      <p:sp>
        <p:nvSpPr>
          <p:cNvPr id="6" name="Rectangle 7"/>
          <p:cNvSpPr>
            <a:spLocks noChangeArrowheads="1"/>
          </p:cNvSpPr>
          <p:nvPr userDrawn="1"/>
        </p:nvSpPr>
        <p:spPr bwMode="auto">
          <a:xfrm>
            <a:off x="3642659" y="7690964"/>
            <a:ext cx="7315200" cy="477494"/>
          </a:xfrm>
          <a:prstGeom prst="rect">
            <a:avLst/>
          </a:prstGeom>
          <a:noFill/>
          <a:ln>
            <a:noFill/>
          </a:ln>
          <a:extLst/>
        </p:spPr>
        <p:txBody>
          <a:bodyPr lIns="88826" tIns="44414" rIns="88826" bIns="44414">
            <a:spAutoFit/>
          </a:bodyPr>
          <a:lstStyle>
            <a:lvl1pPr defTabSz="1408113" eaLnBrk="0" hangingPunct="0">
              <a:defRPr sz="2800">
                <a:solidFill>
                  <a:schemeClr val="tx1"/>
                </a:solidFill>
                <a:latin typeface="Calibri" pitchFamily="34" charset="0"/>
                <a:cs typeface="Arial" pitchFamily="34" charset="0"/>
              </a:defRPr>
            </a:lvl1pPr>
            <a:lvl2pPr defTabSz="1408113" eaLnBrk="0" hangingPunct="0">
              <a:defRPr sz="2800">
                <a:solidFill>
                  <a:schemeClr val="tx1"/>
                </a:solidFill>
                <a:latin typeface="Calibri" pitchFamily="34" charset="0"/>
                <a:cs typeface="Arial" pitchFamily="34" charset="0"/>
              </a:defRPr>
            </a:lvl2pPr>
            <a:lvl3pPr defTabSz="1408113" eaLnBrk="0" hangingPunct="0">
              <a:defRPr sz="2800">
                <a:solidFill>
                  <a:schemeClr val="tx1"/>
                </a:solidFill>
                <a:latin typeface="Calibri" pitchFamily="34" charset="0"/>
                <a:cs typeface="Arial" pitchFamily="34" charset="0"/>
              </a:defRPr>
            </a:lvl3pPr>
            <a:lvl4pPr defTabSz="1408113" eaLnBrk="0" hangingPunct="0">
              <a:defRPr sz="2800">
                <a:solidFill>
                  <a:schemeClr val="tx1"/>
                </a:solidFill>
                <a:latin typeface="Calibri" pitchFamily="34" charset="0"/>
                <a:cs typeface="Arial" pitchFamily="34" charset="0"/>
              </a:defRPr>
            </a:lvl4pPr>
            <a:lvl5pPr defTabSz="1408113" eaLnBrk="0" hangingPunct="0">
              <a:defRPr sz="2800">
                <a:solidFill>
                  <a:schemeClr val="tx1"/>
                </a:solidFill>
                <a:latin typeface="Calibri" pitchFamily="34" charset="0"/>
                <a:cs typeface="Arial" pitchFamily="34" charset="0"/>
              </a:defRPr>
            </a:lvl5pPr>
            <a:lvl6pPr marL="3275013" indent="-842963" defTabSz="1408113" eaLnBrk="0" fontAlgn="base" hangingPunct="0">
              <a:spcBef>
                <a:spcPct val="0"/>
              </a:spcBef>
              <a:spcAft>
                <a:spcPct val="0"/>
              </a:spcAft>
              <a:defRPr sz="2800">
                <a:solidFill>
                  <a:schemeClr val="tx1"/>
                </a:solidFill>
                <a:latin typeface="Calibri" pitchFamily="34" charset="0"/>
                <a:cs typeface="Arial" pitchFamily="34" charset="0"/>
              </a:defRPr>
            </a:lvl6pPr>
            <a:lvl7pPr marL="3732213" indent="-842963" defTabSz="1408113" eaLnBrk="0" fontAlgn="base" hangingPunct="0">
              <a:spcBef>
                <a:spcPct val="0"/>
              </a:spcBef>
              <a:spcAft>
                <a:spcPct val="0"/>
              </a:spcAft>
              <a:defRPr sz="2800">
                <a:solidFill>
                  <a:schemeClr val="tx1"/>
                </a:solidFill>
                <a:latin typeface="Calibri" pitchFamily="34" charset="0"/>
                <a:cs typeface="Arial" pitchFamily="34" charset="0"/>
              </a:defRPr>
            </a:lvl7pPr>
            <a:lvl8pPr marL="4189413" indent="-842963" defTabSz="1408113" eaLnBrk="0" fontAlgn="base" hangingPunct="0">
              <a:spcBef>
                <a:spcPct val="0"/>
              </a:spcBef>
              <a:spcAft>
                <a:spcPct val="0"/>
              </a:spcAft>
              <a:defRPr sz="2800">
                <a:solidFill>
                  <a:schemeClr val="tx1"/>
                </a:solidFill>
                <a:latin typeface="Calibri" pitchFamily="34" charset="0"/>
                <a:cs typeface="Arial" pitchFamily="34" charset="0"/>
              </a:defRPr>
            </a:lvl8pPr>
            <a:lvl9pPr marL="4646613" indent="-842963" defTabSz="1408113" eaLnBrk="0" fontAlgn="base" hangingPunct="0">
              <a:spcBef>
                <a:spcPct val="0"/>
              </a:spcBef>
              <a:spcAft>
                <a:spcPct val="0"/>
              </a:spcAft>
              <a:defRPr sz="2800">
                <a:solidFill>
                  <a:schemeClr val="tx1"/>
                </a:solidFill>
                <a:latin typeface="Calibri" pitchFamily="34" charset="0"/>
                <a:cs typeface="Arial" pitchFamily="34" charset="0"/>
              </a:defRPr>
            </a:lvl9pPr>
          </a:lstStyle>
          <a:p>
            <a:pPr algn="ctr" eaLnBrk="1" fontAlgn="auto" hangingPunct="1">
              <a:spcBef>
                <a:spcPts val="0"/>
              </a:spcBef>
              <a:spcAft>
                <a:spcPts val="0"/>
              </a:spcAft>
              <a:defRPr/>
            </a:pPr>
            <a:r>
              <a:rPr lang="en-US" altLang="en-US" sz="1200" dirty="0">
                <a:solidFill>
                  <a:srgbClr val="606060"/>
                </a:solidFill>
              </a:rPr>
              <a:t>©IBM 2015  </a:t>
            </a:r>
          </a:p>
          <a:p>
            <a:pPr algn="ctr" fontAlgn="auto">
              <a:spcBef>
                <a:spcPts val="0"/>
              </a:spcBef>
              <a:spcAft>
                <a:spcPts val="0"/>
              </a:spcAft>
              <a:defRPr/>
            </a:pPr>
            <a:r>
              <a:rPr lang="en-US" altLang="en-US" sz="1320" dirty="0">
                <a:solidFill>
                  <a:srgbClr val="404040"/>
                </a:solidFill>
                <a:ea typeface="Arial" charset="0"/>
              </a:rPr>
              <a:t>IBM Confidential</a:t>
            </a:r>
          </a:p>
        </p:txBody>
      </p:sp>
    </p:spTree>
    <p:extLst>
      <p:ext uri="{BB962C8B-B14F-4D97-AF65-F5344CB8AC3E}">
        <p14:creationId xmlns:p14="http://schemas.microsoft.com/office/powerpoint/2010/main" val="923734769"/>
      </p:ext>
    </p:extLst>
  </p:cSld>
  <p:clrMapOvr>
    <a:masterClrMapping/>
  </p:clrMapOvr>
  <p:transition spd="slow"/>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762000"/>
            <a:ext cx="12957048" cy="1371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30622" tIns="65311" rIns="130622" bIns="65311" numCol="1" anchor="t" anchorCtr="0" compatLnSpc="1">
            <a:prstTxWarp prst="textNoShape">
              <a:avLst/>
            </a:prstTxWarp>
          </a:bodyPr>
          <a:lstStyle/>
          <a:p>
            <a:pPr lvl="0"/>
            <a:r>
              <a:rPr lang="en-US"/>
              <a:t>Click to edit Master title style</a:t>
            </a:r>
          </a:p>
        </p:txBody>
      </p:sp>
      <p:sp>
        <p:nvSpPr>
          <p:cNvPr id="9" name="Rectangle 8"/>
          <p:cNvSpPr/>
          <p:nvPr/>
        </p:nvSpPr>
        <p:spPr>
          <a:xfrm>
            <a:off x="0" y="7848600"/>
            <a:ext cx="14630400" cy="381000"/>
          </a:xfrm>
          <a:prstGeom prst="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06220" fontAlgn="auto">
              <a:spcBef>
                <a:spcPts val="0"/>
              </a:spcBef>
              <a:spcAft>
                <a:spcPts val="0"/>
              </a:spcAft>
              <a:defRPr/>
            </a:pPr>
            <a:endParaRPr lang="en-US" dirty="0"/>
          </a:p>
        </p:txBody>
      </p:sp>
      <p:sp>
        <p:nvSpPr>
          <p:cNvPr id="1028" name="Text Placeholder 2"/>
          <p:cNvSpPr>
            <a:spLocks noGrp="1"/>
          </p:cNvSpPr>
          <p:nvPr>
            <p:ph type="body" idx="1"/>
          </p:nvPr>
        </p:nvSpPr>
        <p:spPr bwMode="auto">
          <a:xfrm>
            <a:off x="457200" y="1920875"/>
            <a:ext cx="13441363" cy="5430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30622" tIns="65311" rIns="130622" bIns="6531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p:cNvSpPr>
            <a:spLocks noGrp="1"/>
          </p:cNvSpPr>
          <p:nvPr>
            <p:ph type="dt" sz="half" idx="2"/>
          </p:nvPr>
        </p:nvSpPr>
        <p:spPr>
          <a:xfrm>
            <a:off x="466725" y="7901940"/>
            <a:ext cx="3414713" cy="274320"/>
          </a:xfrm>
          <a:prstGeom prst="rect">
            <a:avLst/>
          </a:prstGeom>
        </p:spPr>
        <p:txBody>
          <a:bodyPr vert="horz" lIns="130622" tIns="65311" rIns="130622" bIns="65311" rtlCol="0" anchor="ctr"/>
          <a:lstStyle>
            <a:lvl1pPr algn="l" defTabSz="1306220" fontAlgn="auto">
              <a:spcBef>
                <a:spcPts val="0"/>
              </a:spcBef>
              <a:spcAft>
                <a:spcPts val="0"/>
              </a:spcAft>
              <a:defRPr sz="1400">
                <a:solidFill>
                  <a:schemeClr val="tx1">
                    <a:tint val="75000"/>
                  </a:schemeClr>
                </a:solidFill>
                <a:latin typeface="+mn-lt"/>
                <a:cs typeface="+mn-cs"/>
              </a:defRPr>
            </a:lvl1pPr>
          </a:lstStyle>
          <a:p>
            <a:pPr>
              <a:defRPr/>
            </a:pPr>
            <a:fld id="{4A137D47-E05F-42AF-87C3-A465676A04D1}" type="datetime1">
              <a:rPr lang="en-US" smtClean="0"/>
              <a:t>7/7/16</a:t>
            </a:fld>
            <a:endParaRPr lang="en-US" dirty="0"/>
          </a:p>
        </p:txBody>
      </p:sp>
      <p:sp>
        <p:nvSpPr>
          <p:cNvPr id="6" name="Slide Number Placeholder 5"/>
          <p:cNvSpPr>
            <a:spLocks noGrp="1"/>
          </p:cNvSpPr>
          <p:nvPr>
            <p:ph type="sldNum" sz="quarter" idx="4"/>
          </p:nvPr>
        </p:nvSpPr>
        <p:spPr>
          <a:xfrm>
            <a:off x="10485438" y="7901940"/>
            <a:ext cx="3413125" cy="274320"/>
          </a:xfrm>
          <a:prstGeom prst="rect">
            <a:avLst/>
          </a:prstGeom>
        </p:spPr>
        <p:txBody>
          <a:bodyPr vert="horz" wrap="square" lIns="130622" tIns="65311" rIns="130622" bIns="65311" numCol="1" anchor="ctr" anchorCtr="0" compatLnSpc="1">
            <a:prstTxWarp prst="textNoShape">
              <a:avLst/>
            </a:prstTxWarp>
          </a:bodyPr>
          <a:lstStyle>
            <a:lvl1pPr algn="r">
              <a:defRPr sz="1400">
                <a:solidFill>
                  <a:srgbClr val="929292"/>
                </a:solidFill>
                <a:latin typeface="Calibri Light" panose="020F0302020204030204" pitchFamily="34" charset="0"/>
              </a:defRPr>
            </a:lvl1pPr>
          </a:lstStyle>
          <a:p>
            <a:fld id="{BDA1C353-5D38-4C5C-8D25-B1ED6D5DE954}" type="slidenum">
              <a:rPr lang="en-US"/>
              <a:pPr/>
              <a:t>‹#›</a:t>
            </a:fld>
            <a:endParaRPr lang="en-US" dirty="0"/>
          </a:p>
        </p:txBody>
      </p:sp>
      <p:sp>
        <p:nvSpPr>
          <p:cNvPr id="1031" name="Rectangle 7"/>
          <p:cNvSpPr>
            <a:spLocks noChangeArrowheads="1"/>
          </p:cNvSpPr>
          <p:nvPr/>
        </p:nvSpPr>
        <p:spPr bwMode="auto">
          <a:xfrm>
            <a:off x="3657600" y="7900601"/>
            <a:ext cx="7315200"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600">
                <a:solidFill>
                  <a:schemeClr val="tx1"/>
                </a:solidFill>
                <a:latin typeface="Calibri" panose="020F0502020204030204" pitchFamily="34" charset="0"/>
                <a:cs typeface="Arial" panose="020B0604020202020204" pitchFamily="34" charset="0"/>
              </a:defRPr>
            </a:lvl1pPr>
            <a:lvl2pPr marL="742950" indent="-285750" eaLnBrk="0" hangingPunct="0">
              <a:defRPr sz="2600">
                <a:solidFill>
                  <a:schemeClr val="tx1"/>
                </a:solidFill>
                <a:latin typeface="Calibri" panose="020F0502020204030204" pitchFamily="34" charset="0"/>
                <a:cs typeface="Arial" panose="020B0604020202020204" pitchFamily="34" charset="0"/>
              </a:defRPr>
            </a:lvl2pPr>
            <a:lvl3pPr marL="1143000" indent="-228600" eaLnBrk="0" hangingPunct="0">
              <a:defRPr sz="2600">
                <a:solidFill>
                  <a:schemeClr val="tx1"/>
                </a:solidFill>
                <a:latin typeface="Calibri" panose="020F0502020204030204" pitchFamily="34" charset="0"/>
                <a:cs typeface="Arial" panose="020B0604020202020204" pitchFamily="34" charset="0"/>
              </a:defRPr>
            </a:lvl3pPr>
            <a:lvl4pPr marL="1600200" indent="-228600" eaLnBrk="0" hangingPunct="0">
              <a:defRPr sz="2600">
                <a:solidFill>
                  <a:schemeClr val="tx1"/>
                </a:solidFill>
                <a:latin typeface="Calibri" panose="020F0502020204030204" pitchFamily="34" charset="0"/>
                <a:cs typeface="Arial" panose="020B0604020202020204" pitchFamily="34" charset="0"/>
              </a:defRPr>
            </a:lvl4pPr>
            <a:lvl5pPr marL="2057400" indent="-228600" eaLnBrk="0" hangingPunct="0">
              <a:defRPr sz="2600">
                <a:solidFill>
                  <a:schemeClr val="tx1"/>
                </a:solidFill>
                <a:latin typeface="Calibri" panose="020F0502020204030204" pitchFamily="34" charset="0"/>
                <a:cs typeface="Arial" panose="020B0604020202020204" pitchFamily="34" charset="0"/>
              </a:defRPr>
            </a:lvl5pPr>
            <a:lvl6pPr marL="2514600" indent="-228600" defTabSz="1304925" eaLnBrk="0" fontAlgn="base" hangingPunct="0">
              <a:spcBef>
                <a:spcPct val="0"/>
              </a:spcBef>
              <a:spcAft>
                <a:spcPct val="0"/>
              </a:spcAft>
              <a:defRPr sz="2600">
                <a:solidFill>
                  <a:schemeClr val="tx1"/>
                </a:solidFill>
                <a:latin typeface="Calibri" panose="020F0502020204030204" pitchFamily="34" charset="0"/>
                <a:cs typeface="Arial" panose="020B0604020202020204" pitchFamily="34" charset="0"/>
              </a:defRPr>
            </a:lvl6pPr>
            <a:lvl7pPr marL="2971800" indent="-228600" defTabSz="1304925" eaLnBrk="0" fontAlgn="base" hangingPunct="0">
              <a:spcBef>
                <a:spcPct val="0"/>
              </a:spcBef>
              <a:spcAft>
                <a:spcPct val="0"/>
              </a:spcAft>
              <a:defRPr sz="2600">
                <a:solidFill>
                  <a:schemeClr val="tx1"/>
                </a:solidFill>
                <a:latin typeface="Calibri" panose="020F0502020204030204" pitchFamily="34" charset="0"/>
                <a:cs typeface="Arial" panose="020B0604020202020204" pitchFamily="34" charset="0"/>
              </a:defRPr>
            </a:lvl7pPr>
            <a:lvl8pPr marL="3429000" indent="-228600" defTabSz="1304925" eaLnBrk="0" fontAlgn="base" hangingPunct="0">
              <a:spcBef>
                <a:spcPct val="0"/>
              </a:spcBef>
              <a:spcAft>
                <a:spcPct val="0"/>
              </a:spcAft>
              <a:defRPr sz="2600">
                <a:solidFill>
                  <a:schemeClr val="tx1"/>
                </a:solidFill>
                <a:latin typeface="Calibri" panose="020F0502020204030204" pitchFamily="34" charset="0"/>
                <a:cs typeface="Arial" panose="020B0604020202020204" pitchFamily="34" charset="0"/>
              </a:defRPr>
            </a:lvl8pPr>
            <a:lvl9pPr marL="3886200" indent="-228600" defTabSz="1304925" eaLnBrk="0" fontAlgn="base" hangingPunct="0">
              <a:spcBef>
                <a:spcPct val="0"/>
              </a:spcBef>
              <a:spcAft>
                <a:spcPct val="0"/>
              </a:spcAft>
              <a:defRPr sz="2600">
                <a:solidFill>
                  <a:schemeClr val="tx1"/>
                </a:solidFill>
                <a:latin typeface="Calibri" panose="020F0502020204030204" pitchFamily="34" charset="0"/>
                <a:cs typeface="Arial" panose="020B0604020202020204" pitchFamily="34" charset="0"/>
              </a:defRPr>
            </a:lvl9pPr>
          </a:lstStyle>
          <a:p>
            <a:pPr algn="ctr" eaLnBrk="1" hangingPunct="1"/>
            <a:r>
              <a:rPr lang="en-US" sz="1200" dirty="0" smtClean="0">
                <a:solidFill>
                  <a:srgbClr val="606060"/>
                </a:solidFill>
              </a:rPr>
              <a:t>©</a:t>
            </a:r>
            <a:r>
              <a:rPr lang="en-US" sz="1200" dirty="0">
                <a:solidFill>
                  <a:srgbClr val="606060"/>
                </a:solidFill>
              </a:rPr>
              <a:t>IBM 2016</a:t>
            </a:r>
            <a:r>
              <a:rPr lang="en-US" sz="1200" baseline="0" dirty="0">
                <a:solidFill>
                  <a:srgbClr val="606060"/>
                </a:solidFill>
              </a:rPr>
              <a:t> </a:t>
            </a:r>
            <a:endParaRPr lang="en-US" sz="1200" dirty="0">
              <a:solidFill>
                <a:srgbClr val="606060"/>
              </a:solidFill>
            </a:endParaRP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92" r:id="rId3"/>
    <p:sldLayoutId id="2147483690" r:id="rId4"/>
    <p:sldLayoutId id="2147483753" r:id="rId5"/>
    <p:sldLayoutId id="2147483757" r:id="rId6"/>
    <p:sldLayoutId id="2147483758" r:id="rId7"/>
    <p:sldLayoutId id="2147483767" r:id="rId8"/>
    <p:sldLayoutId id="2147483768" r:id="rId9"/>
  </p:sldLayoutIdLst>
  <p:hf hdr="0" ftr="0" dt="0"/>
  <p:txStyles>
    <p:title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p:titleStyle>
    <p:bodyStyle>
      <a:lvl1pPr marL="342900" indent="-342900" algn="l" defTabSz="1304925" rtl="0" eaLnBrk="1" fontAlgn="base" hangingPunct="1">
        <a:spcBef>
          <a:spcPct val="20000"/>
        </a:spcBef>
        <a:spcAft>
          <a:spcPct val="0"/>
        </a:spcAft>
        <a:buFont typeface="Arial" panose="020B0604020202020204" pitchFamily="34" charset="0"/>
        <a:defRPr sz="3200" kern="1200">
          <a:solidFill>
            <a:srgbClr val="262626"/>
          </a:solidFill>
          <a:latin typeface="Calibri Light" pitchFamily="34" charset="0"/>
          <a:ea typeface="+mn-ea"/>
          <a:cs typeface="+mn-cs"/>
        </a:defRPr>
      </a:lvl1pPr>
      <a:lvl2pPr marL="1060450" indent="-407988" algn="l" defTabSz="1304925" rtl="0" eaLnBrk="1" fontAlgn="base" hangingPunct="1">
        <a:spcBef>
          <a:spcPct val="20000"/>
        </a:spcBef>
        <a:spcAft>
          <a:spcPct val="0"/>
        </a:spcAft>
        <a:buFont typeface="Arial" panose="020B0604020202020204" pitchFamily="34" charset="0"/>
        <a:buChar char="•"/>
        <a:defRPr sz="2800" kern="1200">
          <a:solidFill>
            <a:srgbClr val="262626"/>
          </a:solidFill>
          <a:latin typeface="Calibri Light" pitchFamily="34" charset="0"/>
          <a:ea typeface="+mn-ea"/>
          <a:cs typeface="+mn-cs"/>
        </a:defRPr>
      </a:lvl2pPr>
      <a:lvl3pPr marL="1631950" indent="-325438" algn="l" defTabSz="1304925" rtl="0" eaLnBrk="1" fontAlgn="base" hangingPunct="1">
        <a:spcBef>
          <a:spcPct val="20000"/>
        </a:spcBef>
        <a:spcAft>
          <a:spcPct val="0"/>
        </a:spcAft>
        <a:buFont typeface="Calibri Light" panose="020F0302020204030204" pitchFamily="34" charset="0"/>
        <a:buChar char="‐"/>
        <a:defRPr sz="2400" kern="1200">
          <a:solidFill>
            <a:srgbClr val="262626"/>
          </a:solidFill>
          <a:latin typeface="Calibri Light" pitchFamily="34" charset="0"/>
          <a:ea typeface="+mn-ea"/>
          <a:cs typeface="+mn-cs"/>
        </a:defRPr>
      </a:lvl3pPr>
      <a:lvl4pPr marL="2284413" indent="-325438" algn="l" defTabSz="1304925" rtl="0" eaLnBrk="1" fontAlgn="base" hangingPunct="1">
        <a:spcBef>
          <a:spcPct val="20000"/>
        </a:spcBef>
        <a:spcAft>
          <a:spcPct val="0"/>
        </a:spcAft>
        <a:buFont typeface="Calibri Light" panose="020F0302020204030204" pitchFamily="34" charset="0"/>
        <a:buChar char="»"/>
        <a:defRPr sz="2000" kern="1200">
          <a:solidFill>
            <a:srgbClr val="262626"/>
          </a:solidFill>
          <a:latin typeface="Calibri Light" pitchFamily="34" charset="0"/>
          <a:ea typeface="+mn-ea"/>
          <a:cs typeface="+mn-cs"/>
        </a:defRPr>
      </a:lvl4pPr>
      <a:lvl5pPr marL="2938463" indent="-325438" algn="l" defTabSz="1304925" rtl="0" eaLnBrk="1" fontAlgn="base" hangingPunct="1">
        <a:spcBef>
          <a:spcPct val="20000"/>
        </a:spcBef>
        <a:spcAft>
          <a:spcPct val="0"/>
        </a:spcAft>
        <a:buFont typeface="Arial" panose="020B0604020202020204" pitchFamily="34" charset="0"/>
        <a:buChar char="»"/>
        <a:defRPr sz="2900" kern="1200">
          <a:solidFill>
            <a:schemeClr val="tx1"/>
          </a:solidFill>
          <a:latin typeface="Calibri Light" pitchFamily="34" charset="0"/>
          <a:ea typeface="+mn-ea"/>
          <a:cs typeface="+mn-cs"/>
        </a:defRPr>
      </a:lvl5pPr>
      <a:lvl6pPr marL="359210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9pPr>
    </p:bodyStyle>
    <p:other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fieldserviceadvisor.mybluemix.net/FieldServiceAdvisor/main.html" TargetMode="Externa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doo-dashboard.mybluemix.net/main.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xelon-fst-app.mybluemix.net/exelon-fst-app/main.html" TargetMode="Externa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a:r>
            <a:br>
              <a:rPr lang="en-US" dirty="0" smtClean="0"/>
            </a:br>
            <a:r>
              <a:rPr lang="en-US" b="1" dirty="0" smtClean="0">
                <a:solidFill>
                  <a:srgbClr val="0080C7"/>
                </a:solidFill>
              </a:rPr>
              <a:t>Watson Solution Patterns Overview</a:t>
            </a:r>
            <a:br>
              <a:rPr lang="en-US" b="1" dirty="0" smtClean="0">
                <a:solidFill>
                  <a:srgbClr val="0080C7"/>
                </a:solidFill>
              </a:rPr>
            </a:br>
            <a:r>
              <a:rPr lang="en-US" dirty="0" smtClean="0"/>
              <a:t>Equipment Repair /Maintenance</a:t>
            </a:r>
            <a:endParaRPr lang="en-US" dirty="0"/>
          </a:p>
        </p:txBody>
      </p:sp>
      <p:sp>
        <p:nvSpPr>
          <p:cNvPr id="3" name="Subtitle 2"/>
          <p:cNvSpPr>
            <a:spLocks noGrp="1"/>
          </p:cNvSpPr>
          <p:nvPr>
            <p:ph type="subTitle" idx="1"/>
          </p:nvPr>
        </p:nvSpPr>
        <p:spPr/>
        <p:txBody>
          <a:bodyPr>
            <a:noAutofit/>
          </a:bodyPr>
          <a:lstStyle/>
          <a:p>
            <a:pPr marL="514350" indent="-514350">
              <a:buFont typeface="+mj-lt"/>
              <a:buAutoNum type="arabicPeriod"/>
            </a:pPr>
            <a:r>
              <a:rPr lang="en-US" sz="2800" cap="none" dirty="0" smtClean="0"/>
              <a:t>Business problem</a:t>
            </a:r>
          </a:p>
          <a:p>
            <a:pPr marL="514350" indent="-514350">
              <a:buFont typeface="+mj-lt"/>
              <a:buAutoNum type="arabicPeriod"/>
            </a:pPr>
            <a:r>
              <a:rPr lang="en-US" sz="2800" cap="none" dirty="0" smtClean="0"/>
              <a:t>Watson value proposition</a:t>
            </a:r>
          </a:p>
          <a:p>
            <a:pPr marL="514350" indent="-514350">
              <a:buFont typeface="+mj-lt"/>
              <a:buAutoNum type="arabicPeriod"/>
            </a:pPr>
            <a:r>
              <a:rPr lang="en-US" sz="2800" cap="none" dirty="0" smtClean="0"/>
              <a:t>Sample demo</a:t>
            </a:r>
          </a:p>
          <a:p>
            <a:pPr marL="514350" indent="-514350">
              <a:buFont typeface="+mj-lt"/>
              <a:buAutoNum type="arabicPeriod"/>
            </a:pPr>
            <a:r>
              <a:rPr lang="en-US" sz="2800" cap="none" dirty="0" smtClean="0"/>
              <a:t>Key client discussion points</a:t>
            </a:r>
          </a:p>
          <a:p>
            <a:pPr marL="514350" indent="-514350">
              <a:buFont typeface="+mj-lt"/>
              <a:buAutoNum type="arabicPeriod"/>
            </a:pPr>
            <a:r>
              <a:rPr lang="en-US" sz="2800" cap="none" dirty="0" smtClean="0"/>
              <a:t>Qualifying the client</a:t>
            </a:r>
          </a:p>
          <a:p>
            <a:pPr marL="514350" indent="-514350">
              <a:buFont typeface="+mj-lt"/>
              <a:buAutoNum type="arabicPeriod"/>
            </a:pPr>
            <a:r>
              <a:rPr lang="en-US" sz="2800" cap="none" dirty="0" smtClean="0"/>
              <a:t>Elevator </a:t>
            </a:r>
            <a:r>
              <a:rPr lang="en-US" sz="2800" cap="none" dirty="0" smtClean="0"/>
              <a:t>pitch</a:t>
            </a:r>
          </a:p>
          <a:p>
            <a:pPr marL="514350" indent="-514350">
              <a:buFont typeface="+mj-lt"/>
              <a:buAutoNum type="arabicPeriod"/>
            </a:pPr>
            <a:r>
              <a:rPr lang="en-US" sz="2800" cap="none" dirty="0" smtClean="0"/>
              <a:t>Solution Architecture and Bill of Materials</a:t>
            </a:r>
            <a:endParaRPr lang="en-US" sz="2800" cap="none" dirty="0" smtClean="0"/>
          </a:p>
          <a:p>
            <a:endParaRPr lang="en-US" sz="2800" cap="none" dirty="0"/>
          </a:p>
        </p:txBody>
      </p:sp>
      <p:sp>
        <p:nvSpPr>
          <p:cNvPr id="4" name="Slide Number Placeholder 3"/>
          <p:cNvSpPr>
            <a:spLocks noGrp="1"/>
          </p:cNvSpPr>
          <p:nvPr>
            <p:ph type="sldNum" sz="quarter" idx="11"/>
          </p:nvPr>
        </p:nvSpPr>
        <p:spPr/>
        <p:txBody>
          <a:bodyPr/>
          <a:lstStyle/>
          <a:p>
            <a:fld id="{7C277DB0-120A-4C14-8F10-5631577B53AB}" type="slidenum">
              <a:rPr lang="en-US" smtClean="0"/>
              <a:pPr/>
              <a:t>1</a:t>
            </a:fld>
            <a:endParaRPr lang="en-US" dirty="0"/>
          </a:p>
        </p:txBody>
      </p:sp>
    </p:spTree>
    <p:extLst>
      <p:ext uri="{BB962C8B-B14F-4D97-AF65-F5344CB8AC3E}">
        <p14:creationId xmlns:p14="http://schemas.microsoft.com/office/powerpoint/2010/main" val="31622838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4630400" cy="7901940"/>
          </a:xfrm>
          <a:prstGeom prst="rect">
            <a:avLst/>
          </a:prstGeom>
          <a:solidFill>
            <a:srgbClr val="3FB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4"/>
          </p:nvPr>
        </p:nvSpPr>
        <p:spPr/>
        <p:txBody>
          <a:bodyPr/>
          <a:lstStyle/>
          <a:p>
            <a:fld id="{BDA1C353-5D38-4C5C-8D25-B1ED6D5DE954}" type="slidenum">
              <a:rPr lang="en-US" smtClean="0"/>
              <a:pPr/>
              <a:t>10</a:t>
            </a:fld>
            <a:endParaRPr lang="en-US" dirty="0"/>
          </a:p>
        </p:txBody>
      </p:sp>
      <p:sp>
        <p:nvSpPr>
          <p:cNvPr id="3" name="Title 3"/>
          <p:cNvSpPr txBox="1">
            <a:spLocks/>
          </p:cNvSpPr>
          <p:nvPr/>
        </p:nvSpPr>
        <p:spPr>
          <a:xfrm>
            <a:off x="457200" y="7620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smtClean="0">
                <a:solidFill>
                  <a:schemeClr val="bg1"/>
                </a:solidFill>
                <a:latin typeface="Helvetica Neue"/>
                <a:cs typeface="Helvetica Neue"/>
                <a:sym typeface="HelvNeue Bold for IBM" charset="0"/>
              </a:rPr>
              <a:t>Appendix</a:t>
            </a:r>
            <a:endParaRPr lang="en-US" sz="9600" spc="41" dirty="0">
              <a:solidFill>
                <a:schemeClr val="bg1"/>
              </a:solidFill>
              <a:latin typeface="Helvetica Neue"/>
              <a:cs typeface="Helvetica Neue"/>
            </a:endParaRPr>
          </a:p>
        </p:txBody>
      </p:sp>
    </p:spTree>
    <p:extLst>
      <p:ext uri="{BB962C8B-B14F-4D97-AF65-F5344CB8AC3E}">
        <p14:creationId xmlns:p14="http://schemas.microsoft.com/office/powerpoint/2010/main" val="175442502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11</a:t>
            </a:fld>
            <a:endParaRPr lang="en-US" dirty="0"/>
          </a:p>
        </p:txBody>
      </p:sp>
      <p:grpSp>
        <p:nvGrpSpPr>
          <p:cNvPr id="7" name="Group 6"/>
          <p:cNvGrpSpPr/>
          <p:nvPr/>
        </p:nvGrpSpPr>
        <p:grpSpPr>
          <a:xfrm>
            <a:off x="7239000" y="304800"/>
            <a:ext cx="7453499" cy="7654496"/>
            <a:chOff x="346494" y="915299"/>
            <a:chExt cx="6362040" cy="7654496"/>
          </a:xfrm>
        </p:grpSpPr>
        <p:sp>
          <p:nvSpPr>
            <p:cNvPr id="3" name="Rectangle 2"/>
            <p:cNvSpPr/>
            <p:nvPr/>
          </p:nvSpPr>
          <p:spPr>
            <a:xfrm>
              <a:off x="346494" y="915299"/>
              <a:ext cx="6172200" cy="1754326"/>
            </a:xfrm>
            <a:prstGeom prst="rect">
              <a:avLst/>
            </a:prstGeom>
          </p:spPr>
          <p:txBody>
            <a:bodyPr wrap="square">
              <a:spAutoFit/>
            </a:bodyPr>
            <a:lstStyle/>
            <a:p>
              <a:pPr marL="0" marR="0">
                <a:spcBef>
                  <a:spcPts val="0"/>
                </a:spcBef>
                <a:spcAft>
                  <a:spcPts val="0"/>
                </a:spcAft>
              </a:pPr>
              <a:r>
                <a:rPr lang="en-US" sz="1800" b="1" dirty="0" smtClean="0">
                  <a:latin typeface="HelvNeue Light for IBM" charset="0"/>
                  <a:ea typeface="HelvNeue Light for IBM" charset="0"/>
                  <a:cs typeface="HelvNeue Light for IBM" charset="0"/>
                </a:rPr>
                <a:t>Demo </a:t>
              </a:r>
              <a:r>
                <a:rPr lang="en-US" sz="1800" b="1" dirty="0">
                  <a:latin typeface="HelvNeue Light for IBM" charset="0"/>
                  <a:ea typeface="HelvNeue Light for IBM" charset="0"/>
                  <a:cs typeface="HelvNeue Light for IBM" charset="0"/>
                </a:rPr>
                <a:t>Link</a:t>
              </a:r>
              <a:r>
                <a:rPr lang="en-US" sz="1800" dirty="0">
                  <a:latin typeface="HelvNeue Light for IBM" charset="0"/>
                  <a:ea typeface="HelvNeue Light for IBM" charset="0"/>
                  <a:cs typeface="HelvNeue Light for IBM" charset="0"/>
                </a:rPr>
                <a:t>: </a:t>
              </a:r>
              <a:r>
                <a:rPr lang="en-US" sz="1800" u="sng" dirty="0">
                  <a:solidFill>
                    <a:srgbClr val="0000FF"/>
                  </a:solidFill>
                  <a:latin typeface="HelvNeue Light for IBM" charset="0"/>
                  <a:ea typeface="HelvNeue Light for IBM" charset="0"/>
                  <a:cs typeface="HelvNeue Light for IBM" charset="0"/>
                  <a:hlinkClick r:id="rId2"/>
                </a:rPr>
                <a:t>http://fieldserviceadvisor.mybluemix.net/FieldServiceAdvisor/main.html</a:t>
              </a:r>
              <a:endParaRPr lang="en-US" sz="1800" dirty="0">
                <a:latin typeface="HelvNeue Light for IBM" charset="0"/>
                <a:ea typeface="HelvNeue Light for IBM" charset="0"/>
                <a:cs typeface="HelvNeue Light for IBM" charset="0"/>
              </a:endParaRPr>
            </a:p>
            <a:p>
              <a:pPr marL="0" marR="0">
                <a:spcBef>
                  <a:spcPts val="0"/>
                </a:spcBef>
                <a:spcAft>
                  <a:spcPts val="0"/>
                </a:spcAft>
              </a:pPr>
              <a:r>
                <a:rPr lang="en-US" sz="1800" b="1" dirty="0">
                  <a:latin typeface="HelvNeue Light for IBM" charset="0"/>
                  <a:ea typeface="HelvNeue Light for IBM" charset="0"/>
                  <a:cs typeface="HelvNeue Light for IBM" charset="0"/>
                </a:rPr>
                <a:t>Username:</a:t>
              </a:r>
              <a:r>
                <a:rPr lang="en-US" sz="1800" dirty="0">
                  <a:latin typeface="HelvNeue Light for IBM" charset="0"/>
                  <a:ea typeface="HelvNeue Light for IBM" charset="0"/>
                  <a:cs typeface="HelvNeue Light for IBM" charset="0"/>
                </a:rPr>
                <a:t> </a:t>
              </a:r>
              <a:r>
                <a:rPr lang="en-US" sz="1800" dirty="0" err="1">
                  <a:latin typeface="HelvNeue Light for IBM" charset="0"/>
                  <a:ea typeface="HelvNeue Light for IBM" charset="0"/>
                  <a:cs typeface="HelvNeue Light for IBM" charset="0"/>
                </a:rPr>
                <a:t>wfsa</a:t>
              </a:r>
              <a:r>
                <a:rPr lang="en-US" sz="1800" dirty="0">
                  <a:latin typeface="HelvNeue Light for IBM" charset="0"/>
                  <a:ea typeface="HelvNeue Light for IBM" charset="0"/>
                  <a:cs typeface="HelvNeue Light for IBM" charset="0"/>
                </a:rPr>
                <a:t>-demo</a:t>
              </a:r>
            </a:p>
            <a:p>
              <a:pPr marL="0" marR="0">
                <a:spcBef>
                  <a:spcPts val="0"/>
                </a:spcBef>
                <a:spcAft>
                  <a:spcPts val="0"/>
                </a:spcAft>
              </a:pPr>
              <a:r>
                <a:rPr lang="en-US" sz="1800" b="1" dirty="0">
                  <a:latin typeface="HelvNeue Light for IBM" charset="0"/>
                  <a:ea typeface="HelvNeue Light for IBM" charset="0"/>
                  <a:cs typeface="HelvNeue Light for IBM" charset="0"/>
                </a:rPr>
                <a:t>Password</a:t>
              </a:r>
              <a:r>
                <a:rPr lang="en-US" sz="1800" dirty="0">
                  <a:latin typeface="HelvNeue Light for IBM" charset="0"/>
                  <a:ea typeface="HelvNeue Light for IBM" charset="0"/>
                  <a:cs typeface="HelvNeue Light for IBM" charset="0"/>
                </a:rPr>
                <a:t>: </a:t>
              </a:r>
              <a:r>
                <a:rPr lang="en-US" sz="1800" dirty="0" err="1">
                  <a:latin typeface="HelvNeue Light for IBM" charset="0"/>
                  <a:ea typeface="HelvNeue Light for IBM" charset="0"/>
                  <a:cs typeface="HelvNeue Light for IBM" charset="0"/>
                </a:rPr>
                <a:t>wfs</a:t>
              </a:r>
              <a:r>
                <a:rPr lang="en-US" sz="1800" dirty="0">
                  <a:latin typeface="HelvNeue Light for IBM" charset="0"/>
                  <a:ea typeface="HelvNeue Light for IBM" charset="0"/>
                  <a:cs typeface="HelvNeue Light for IBM" charset="0"/>
                </a:rPr>
                <a:t>@</a:t>
              </a:r>
            </a:p>
            <a:p>
              <a:pPr marL="0" marR="0">
                <a:spcBef>
                  <a:spcPts val="0"/>
                </a:spcBef>
                <a:spcAft>
                  <a:spcPts val="0"/>
                </a:spcAft>
              </a:pPr>
              <a:r>
                <a:rPr lang="en-US" sz="1800" b="1" dirty="0">
                  <a:latin typeface="HelvNeue Light for IBM" charset="0"/>
                  <a:ea typeface="HelvNeue Light for IBM" charset="0"/>
                  <a:cs typeface="HelvNeue Light for IBM" charset="0"/>
                </a:rPr>
                <a:t>Credentials for chat (social tab):</a:t>
              </a:r>
              <a:r>
                <a:rPr lang="en-US" sz="1800" dirty="0">
                  <a:latin typeface="HelvNeue Light for IBM" charset="0"/>
                  <a:ea typeface="HelvNeue Light for IBM" charset="0"/>
                  <a:cs typeface="HelvNeue Light for IBM" charset="0"/>
                </a:rPr>
                <a:t> Username: </a:t>
              </a:r>
              <a:r>
                <a:rPr lang="en-US" sz="1800" dirty="0" err="1">
                  <a:latin typeface="HelvNeue Light for IBM" charset="0"/>
                  <a:ea typeface="HelvNeue Light for IBM" charset="0"/>
                  <a:cs typeface="HelvNeue Light for IBM" charset="0"/>
                </a:rPr>
                <a:t>wfsa.technician</a:t>
              </a:r>
              <a:r>
                <a:rPr lang="en-US" sz="1800" dirty="0">
                  <a:latin typeface="HelvNeue Light for IBM" charset="0"/>
                  <a:ea typeface="HelvNeue Light for IBM" charset="0"/>
                  <a:cs typeface="HelvNeue Light for IBM" charset="0"/>
                </a:rPr>
                <a:t>, Password: </a:t>
              </a:r>
              <a:r>
                <a:rPr lang="en-US" sz="1800" dirty="0" err="1">
                  <a:latin typeface="HelvNeue Light for IBM" charset="0"/>
                  <a:ea typeface="HelvNeue Light for IBM" charset="0"/>
                  <a:cs typeface="HelvNeue Light for IBM" charset="0"/>
                </a:rPr>
                <a:t>wfs</a:t>
              </a:r>
              <a:r>
                <a:rPr lang="en-US" sz="1800" dirty="0" smtClean="0">
                  <a:latin typeface="HelvNeue Light for IBM" charset="0"/>
                  <a:ea typeface="HelvNeue Light for IBM" charset="0"/>
                  <a:cs typeface="HelvNeue Light for IBM" charset="0"/>
                </a:rPr>
                <a:t>@</a:t>
              </a:r>
              <a:endParaRPr lang="en-US" sz="1800" dirty="0">
                <a:latin typeface="HelvNeue Light for IBM" charset="0"/>
                <a:ea typeface="HelvNeue Light for IBM" charset="0"/>
                <a:cs typeface="HelvNeue Light for IBM" charset="0"/>
              </a:endParaRP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346494" y="2294534"/>
              <a:ext cx="5486400" cy="3642995"/>
            </a:xfrm>
            <a:prstGeom prst="rect">
              <a:avLst/>
            </a:prstGeom>
            <a:noFill/>
            <a:ln>
              <a:noFill/>
            </a:ln>
            <a:extLst/>
          </p:spPr>
        </p:pic>
        <p:sp>
          <p:nvSpPr>
            <p:cNvPr id="5" name="Rectangle 4"/>
            <p:cNvSpPr/>
            <p:nvPr/>
          </p:nvSpPr>
          <p:spPr>
            <a:xfrm>
              <a:off x="346494" y="5984472"/>
              <a:ext cx="6362040" cy="2585323"/>
            </a:xfrm>
            <a:prstGeom prst="rect">
              <a:avLst/>
            </a:prstGeom>
          </p:spPr>
          <p:txBody>
            <a:bodyPr wrap="square">
              <a:spAutoFit/>
            </a:bodyPr>
            <a:lstStyle/>
            <a:p>
              <a:pPr marL="0" marR="0">
                <a:spcBef>
                  <a:spcPts val="0"/>
                </a:spcBef>
                <a:spcAft>
                  <a:spcPts val="0"/>
                </a:spcAft>
              </a:pPr>
              <a:r>
                <a:rPr lang="en-US" sz="1800" dirty="0">
                  <a:latin typeface="HelvNeue Light for IBM" charset="0"/>
                  <a:ea typeface="HelvNeue Light for IBM" charset="0"/>
                  <a:cs typeface="HelvNeue Light for IBM" charset="0"/>
                </a:rPr>
                <a:t>l want to start my day by getting a bird’s eye view of orders that need to be fulfilled. </a:t>
              </a:r>
            </a:p>
            <a:p>
              <a:pPr marL="0" marR="0">
                <a:spcBef>
                  <a:spcPts val="0"/>
                </a:spcBef>
                <a:spcAft>
                  <a:spcPts val="0"/>
                </a:spcAft>
              </a:pPr>
              <a:r>
                <a:rPr lang="en-US" sz="1800" dirty="0">
                  <a:latin typeface="HelvNeue Light for IBM" charset="0"/>
                  <a:ea typeface="HelvNeue Light for IBM" charset="0"/>
                  <a:cs typeface="HelvNeue Light for IBM" charset="0"/>
                </a:rPr>
                <a:t> </a:t>
              </a:r>
            </a:p>
            <a:p>
              <a:pPr marL="0" marR="0">
                <a:spcBef>
                  <a:spcPts val="0"/>
                </a:spcBef>
                <a:spcAft>
                  <a:spcPts val="0"/>
                </a:spcAft>
              </a:pPr>
              <a:r>
                <a:rPr lang="en-US" sz="1800" i="1" dirty="0">
                  <a:latin typeface="HelvNeue Light for IBM" charset="0"/>
                  <a:ea typeface="HelvNeue Light for IBM" charset="0"/>
                  <a:cs typeface="HelvNeue Light for IBM" charset="0"/>
                </a:rPr>
                <a:t>(Log in) </a:t>
              </a:r>
              <a:endParaRPr lang="en-US" sz="1800" dirty="0">
                <a:latin typeface="HelvNeue Light for IBM" charset="0"/>
                <a:ea typeface="HelvNeue Light for IBM" charset="0"/>
                <a:cs typeface="HelvNeue Light for IBM" charset="0"/>
              </a:endParaRPr>
            </a:p>
            <a:p>
              <a:pPr marL="0" marR="0">
                <a:spcBef>
                  <a:spcPts val="0"/>
                </a:spcBef>
                <a:spcAft>
                  <a:spcPts val="0"/>
                </a:spcAft>
              </a:pPr>
              <a:r>
                <a:rPr lang="en-US" sz="1800" dirty="0">
                  <a:latin typeface="HelvNeue Light for IBM" charset="0"/>
                  <a:ea typeface="HelvNeue Light for IBM" charset="0"/>
                  <a:cs typeface="HelvNeue Light for IBM" charset="0"/>
                </a:rPr>
                <a:t> </a:t>
              </a:r>
            </a:p>
            <a:p>
              <a:pPr marL="0" marR="0">
                <a:spcBef>
                  <a:spcPts val="0"/>
                </a:spcBef>
                <a:spcAft>
                  <a:spcPts val="0"/>
                </a:spcAft>
              </a:pPr>
              <a:r>
                <a:rPr lang="en-US" sz="1800" dirty="0">
                  <a:latin typeface="HelvNeue Light for IBM" charset="0"/>
                  <a:ea typeface="HelvNeue Light for IBM" charset="0"/>
                  <a:cs typeface="HelvNeue Light for IBM" charset="0"/>
                </a:rPr>
                <a:t>After logging in, I see a comprehensive list of all the orders that are still open, and I decide to get a more detailed view on my 8 o’ clock</a:t>
              </a:r>
              <a:r>
                <a:rPr lang="en-US" sz="1800" dirty="0" smtClean="0">
                  <a:latin typeface="HelvNeue Light for IBM" charset="0"/>
                  <a:ea typeface="HelvNeue Light for IBM" charset="0"/>
                  <a:cs typeface="HelvNeue Light for IBM" charset="0"/>
                </a:rPr>
                <a:t>.</a:t>
              </a:r>
            </a:p>
            <a:p>
              <a:pPr lvl="0">
                <a:spcBef>
                  <a:spcPts val="0"/>
                </a:spcBef>
                <a:spcAft>
                  <a:spcPts val="0"/>
                </a:spcAft>
              </a:pPr>
              <a:r>
                <a:rPr lang="en-US" altLang="en-US" sz="1800" i="1" dirty="0">
                  <a:latin typeface="Arial" charset="0"/>
                </a:rPr>
                <a:t>(Click on arrow to the right of the first order)</a:t>
              </a:r>
              <a:endParaRPr lang="en-US" altLang="en-US" sz="1800" dirty="0">
                <a:latin typeface="Arial" charset="0"/>
              </a:endParaRPr>
            </a:p>
            <a:p>
              <a:pPr marL="0" marR="0">
                <a:spcBef>
                  <a:spcPts val="0"/>
                </a:spcBef>
                <a:spcAft>
                  <a:spcPts val="0"/>
                </a:spcAft>
              </a:pPr>
              <a:endParaRPr lang="en-US" sz="1800" dirty="0">
                <a:effectLst/>
                <a:latin typeface="HelvNeue Light for IBM" charset="0"/>
                <a:ea typeface="HelvNeue Light for IBM" charset="0"/>
                <a:cs typeface="HelvNeue Light for IBM" charset="0"/>
              </a:endParaRPr>
            </a:p>
          </p:txBody>
        </p:sp>
      </p:grpSp>
      <p:sp>
        <p:nvSpPr>
          <p:cNvPr id="6" name="Rectangle 5"/>
          <p:cNvSpPr/>
          <p:nvPr/>
        </p:nvSpPr>
        <p:spPr>
          <a:xfrm>
            <a:off x="530466" y="1752600"/>
            <a:ext cx="6327534" cy="5909310"/>
          </a:xfrm>
          <a:prstGeom prst="rect">
            <a:avLst/>
          </a:prstGeom>
        </p:spPr>
        <p:txBody>
          <a:bodyPr wrap="square">
            <a:spAutoFit/>
          </a:bodyPr>
          <a:lstStyle/>
          <a:p>
            <a:pPr marL="0" marR="0">
              <a:spcBef>
                <a:spcPts val="0"/>
              </a:spcBef>
              <a:spcAft>
                <a:spcPts val="0"/>
              </a:spcAft>
            </a:pPr>
            <a:r>
              <a:rPr lang="en-US" sz="1800" dirty="0" smtClean="0">
                <a:latin typeface="HelvNeue Light for IBM" charset="0"/>
                <a:ea typeface="HelvNeue Light for IBM" charset="0"/>
                <a:cs typeface="HelvNeue Light for IBM" charset="0"/>
              </a:rPr>
              <a:t>For </a:t>
            </a:r>
            <a:r>
              <a:rPr lang="en-US" sz="1800" dirty="0">
                <a:latin typeface="HelvNeue Light for IBM" charset="0"/>
                <a:ea typeface="HelvNeue Light for IBM" charset="0"/>
                <a:cs typeface="HelvNeue Light for IBM" charset="0"/>
              </a:rPr>
              <a:t>most customers, having faulty equipment accurately and reliably serviced </a:t>
            </a:r>
            <a:r>
              <a:rPr lang="en-US" sz="1800" dirty="0" smtClean="0">
                <a:latin typeface="HelvNeue Light for IBM" charset="0"/>
                <a:ea typeface="HelvNeue Light for IBM" charset="0"/>
                <a:cs typeface="HelvNeue Light for IBM" charset="0"/>
              </a:rPr>
              <a:t>drives satisfaction </a:t>
            </a:r>
            <a:r>
              <a:rPr lang="en-US" sz="1800" dirty="0">
                <a:latin typeface="HelvNeue Light for IBM" charset="0"/>
                <a:ea typeface="HelvNeue Light for IBM" charset="0"/>
                <a:cs typeface="HelvNeue Light for IBM" charset="0"/>
              </a:rPr>
              <a:t>with a manufacturer. </a:t>
            </a:r>
            <a:endParaRPr lang="en-US" sz="1800" dirty="0" smtClean="0">
              <a:latin typeface="HelvNeue Light for IBM" charset="0"/>
              <a:ea typeface="HelvNeue Light for IBM" charset="0"/>
              <a:cs typeface="HelvNeue Light for IBM" charset="0"/>
            </a:endParaRPr>
          </a:p>
          <a:p>
            <a:pPr marL="0" marR="0">
              <a:spcBef>
                <a:spcPts val="0"/>
              </a:spcBef>
              <a:spcAft>
                <a:spcPts val="0"/>
              </a:spcAft>
            </a:pPr>
            <a:endParaRPr lang="en-US" sz="1800" dirty="0">
              <a:latin typeface="HelvNeue Light for IBM" charset="0"/>
              <a:ea typeface="HelvNeue Light for IBM" charset="0"/>
              <a:cs typeface="HelvNeue Light for IBM" charset="0"/>
            </a:endParaRPr>
          </a:p>
          <a:p>
            <a:pPr marL="0" marR="0">
              <a:spcBef>
                <a:spcPts val="0"/>
              </a:spcBef>
              <a:spcAft>
                <a:spcPts val="0"/>
              </a:spcAft>
            </a:pPr>
            <a:r>
              <a:rPr lang="en-US" sz="1800" dirty="0" smtClean="0">
                <a:latin typeface="HelvNeue Light for IBM" charset="0"/>
                <a:ea typeface="HelvNeue Light for IBM" charset="0"/>
                <a:cs typeface="HelvNeue Light for IBM" charset="0"/>
              </a:rPr>
              <a:t>When </a:t>
            </a:r>
            <a:r>
              <a:rPr lang="en-US" sz="1800" dirty="0">
                <a:latin typeface="HelvNeue Light for IBM" charset="0"/>
                <a:ea typeface="HelvNeue Light for IBM" charset="0"/>
                <a:cs typeface="HelvNeue Light for IBM" charset="0"/>
              </a:rPr>
              <a:t>these machines require servicing, customers rely on </a:t>
            </a:r>
            <a:r>
              <a:rPr lang="en-US" sz="1800" dirty="0" smtClean="0">
                <a:latin typeface="HelvNeue Light for IBM" charset="0"/>
                <a:ea typeface="HelvNeue Light for IBM" charset="0"/>
                <a:cs typeface="HelvNeue Light for IBM" charset="0"/>
              </a:rPr>
              <a:t>a </a:t>
            </a:r>
            <a:r>
              <a:rPr lang="en-US" sz="1800" dirty="0">
                <a:latin typeface="HelvNeue Light for IBM" charset="0"/>
                <a:ea typeface="HelvNeue Light for IBM" charset="0"/>
                <a:cs typeface="HelvNeue Light for IBM" charset="0"/>
              </a:rPr>
              <a:t>field technician to maintain the continuity of their </a:t>
            </a:r>
            <a:r>
              <a:rPr lang="en-US" sz="1800" dirty="0" smtClean="0">
                <a:latin typeface="HelvNeue Light for IBM" charset="0"/>
                <a:ea typeface="HelvNeue Light for IBM" charset="0"/>
                <a:cs typeface="HelvNeue Light for IBM" charset="0"/>
              </a:rPr>
              <a:t>business. </a:t>
            </a:r>
          </a:p>
          <a:p>
            <a:pPr marL="342900" marR="0" indent="-342900">
              <a:spcBef>
                <a:spcPts val="0"/>
              </a:spcBef>
              <a:spcAft>
                <a:spcPts val="0"/>
              </a:spcAft>
              <a:buFontTx/>
              <a:buChar char="-"/>
            </a:pPr>
            <a:r>
              <a:rPr lang="en-US" sz="1800" dirty="0" smtClean="0">
                <a:latin typeface="HelvNeue Light for IBM" charset="0"/>
                <a:ea typeface="HelvNeue Light for IBM" charset="0"/>
                <a:cs typeface="HelvNeue Light for IBM" charset="0"/>
              </a:rPr>
              <a:t>consistency </a:t>
            </a:r>
            <a:r>
              <a:rPr lang="en-US" sz="1800" dirty="0">
                <a:latin typeface="HelvNeue Light for IBM" charset="0"/>
                <a:ea typeface="HelvNeue Light for IBM" charset="0"/>
                <a:cs typeface="HelvNeue Light for IBM" charset="0"/>
              </a:rPr>
              <a:t>and quality of </a:t>
            </a:r>
            <a:r>
              <a:rPr lang="en-US" sz="1800" dirty="0" smtClean="0">
                <a:latin typeface="HelvNeue Light for IBM" charset="0"/>
                <a:ea typeface="HelvNeue Light for IBM" charset="0"/>
                <a:cs typeface="HelvNeue Light for IBM" charset="0"/>
              </a:rPr>
              <a:t>expertise </a:t>
            </a:r>
            <a:r>
              <a:rPr lang="en-US" sz="1800" dirty="0">
                <a:latin typeface="HelvNeue Light for IBM" charset="0"/>
                <a:ea typeface="HelvNeue Light for IBM" charset="0"/>
                <a:cs typeface="HelvNeue Light for IBM" charset="0"/>
              </a:rPr>
              <a:t>across an organization </a:t>
            </a:r>
            <a:endParaRPr lang="en-US" sz="1800" dirty="0" smtClean="0">
              <a:latin typeface="HelvNeue Light for IBM" charset="0"/>
              <a:ea typeface="HelvNeue Light for IBM" charset="0"/>
              <a:cs typeface="HelvNeue Light for IBM" charset="0"/>
            </a:endParaRPr>
          </a:p>
          <a:p>
            <a:pPr marL="342900" marR="0" indent="-342900">
              <a:spcBef>
                <a:spcPts val="0"/>
              </a:spcBef>
              <a:spcAft>
                <a:spcPts val="0"/>
              </a:spcAft>
              <a:buFontTx/>
              <a:buChar char="-"/>
            </a:pPr>
            <a:r>
              <a:rPr lang="en-US" sz="1800" dirty="0" smtClean="0">
                <a:latin typeface="HelvNeue Light for IBM" charset="0"/>
                <a:ea typeface="HelvNeue Light for IBM" charset="0"/>
                <a:cs typeface="HelvNeue Light for IBM" charset="0"/>
              </a:rPr>
              <a:t>difficult </a:t>
            </a:r>
            <a:r>
              <a:rPr lang="en-US" sz="1800" dirty="0">
                <a:latin typeface="HelvNeue Light for IBM" charset="0"/>
                <a:ea typeface="HelvNeue Light for IBM" charset="0"/>
                <a:cs typeface="HelvNeue Light for IBM" charset="0"/>
              </a:rPr>
              <a:t>in an industry that’s constantly </a:t>
            </a:r>
            <a:r>
              <a:rPr lang="en-US" sz="1800" dirty="0" smtClean="0">
                <a:latin typeface="HelvNeue Light for IBM" charset="0"/>
                <a:ea typeface="HelvNeue Light for IBM" charset="0"/>
                <a:cs typeface="HelvNeue Light for IBM" charset="0"/>
              </a:rPr>
              <a:t>changing </a:t>
            </a:r>
          </a:p>
          <a:p>
            <a:pPr marL="342900" marR="0" indent="-342900">
              <a:spcBef>
                <a:spcPts val="0"/>
              </a:spcBef>
              <a:spcAft>
                <a:spcPts val="0"/>
              </a:spcAft>
              <a:buFontTx/>
              <a:buChar char="-"/>
            </a:pPr>
            <a:r>
              <a:rPr lang="en-US" sz="1800" dirty="0" smtClean="0">
                <a:latin typeface="HelvNeue Light for IBM" charset="0"/>
                <a:ea typeface="HelvNeue Light for IBM" charset="0"/>
                <a:cs typeface="HelvNeue Light for IBM" charset="0"/>
              </a:rPr>
              <a:t>increasing equipment complexity.</a:t>
            </a:r>
            <a:endParaRPr lang="en-US" sz="1800" dirty="0">
              <a:latin typeface="HelvNeue Light for IBM" charset="0"/>
              <a:ea typeface="HelvNeue Light for IBM" charset="0"/>
              <a:cs typeface="HelvNeue Light for IBM" charset="0"/>
            </a:endParaRPr>
          </a:p>
          <a:p>
            <a:pPr marL="0" marR="0">
              <a:spcBef>
                <a:spcPts val="0"/>
              </a:spcBef>
              <a:spcAft>
                <a:spcPts val="0"/>
              </a:spcAft>
            </a:pPr>
            <a:r>
              <a:rPr lang="en-US" sz="1800" dirty="0">
                <a:latin typeface="HelvNeue Light for IBM" charset="0"/>
                <a:ea typeface="HelvNeue Light for IBM" charset="0"/>
                <a:cs typeface="HelvNeue Light for IBM" charset="0"/>
              </a:rPr>
              <a:t> </a:t>
            </a:r>
          </a:p>
          <a:p>
            <a:pPr marL="0" marR="0">
              <a:spcBef>
                <a:spcPts val="0"/>
              </a:spcBef>
              <a:spcAft>
                <a:spcPts val="0"/>
              </a:spcAft>
            </a:pPr>
            <a:r>
              <a:rPr lang="en-US" sz="1800" dirty="0">
                <a:latin typeface="HelvNeue Light for IBM" charset="0"/>
                <a:ea typeface="HelvNeue Light for IBM" charset="0"/>
                <a:cs typeface="HelvNeue Light for IBM" charset="0"/>
              </a:rPr>
              <a:t>With Watson for Field Service, field technicians can drastically minimize the time spent diagnosing a problem and searching for a proper solution to a service </a:t>
            </a:r>
            <a:r>
              <a:rPr lang="en-US" sz="1800" dirty="0" smtClean="0">
                <a:latin typeface="HelvNeue Light for IBM" charset="0"/>
                <a:ea typeface="HelvNeue Light for IBM" charset="0"/>
                <a:cs typeface="HelvNeue Light for IBM" charset="0"/>
              </a:rPr>
              <a:t>call and improve </a:t>
            </a:r>
            <a:r>
              <a:rPr lang="en-US" sz="1800" dirty="0">
                <a:latin typeface="HelvNeue Light for IBM" charset="0"/>
                <a:ea typeface="HelvNeue Light for IBM" charset="0"/>
                <a:cs typeface="HelvNeue Light for IBM" charset="0"/>
              </a:rPr>
              <a:t>their first-time fix rate, </a:t>
            </a:r>
            <a:r>
              <a:rPr lang="en-US" sz="1800" dirty="0" smtClean="0">
                <a:latin typeface="HelvNeue Light for IBM" charset="0"/>
                <a:ea typeface="HelvNeue Light for IBM" charset="0"/>
                <a:cs typeface="HelvNeue Light for IBM" charset="0"/>
              </a:rPr>
              <a:t>with </a:t>
            </a:r>
            <a:r>
              <a:rPr lang="en-US" sz="1800" dirty="0">
                <a:latin typeface="HelvNeue Light for IBM" charset="0"/>
                <a:ea typeface="HelvNeue Light for IBM" charset="0"/>
                <a:cs typeface="HelvNeue Light for IBM" charset="0"/>
              </a:rPr>
              <a:t>fewer visits.</a:t>
            </a:r>
          </a:p>
          <a:p>
            <a:pPr marL="0" marR="0">
              <a:spcBef>
                <a:spcPts val="0"/>
              </a:spcBef>
              <a:spcAft>
                <a:spcPts val="0"/>
              </a:spcAft>
            </a:pPr>
            <a:r>
              <a:rPr lang="en-US" sz="1800" dirty="0">
                <a:latin typeface="HelvNeue Light for IBM" charset="0"/>
                <a:ea typeface="HelvNeue Light for IBM" charset="0"/>
                <a:cs typeface="HelvNeue Light for IBM" charset="0"/>
              </a:rPr>
              <a:t> </a:t>
            </a:r>
          </a:p>
          <a:p>
            <a:pPr marL="0" marR="0">
              <a:spcBef>
                <a:spcPts val="0"/>
              </a:spcBef>
              <a:spcAft>
                <a:spcPts val="0"/>
              </a:spcAft>
            </a:pPr>
            <a:r>
              <a:rPr lang="en-US" sz="1800" dirty="0">
                <a:latin typeface="HelvNeue Light for IBM" charset="0"/>
                <a:ea typeface="HelvNeue Light for IBM" charset="0"/>
                <a:cs typeface="HelvNeue Light for IBM" charset="0"/>
              </a:rPr>
              <a:t>With a competitive environment that forces manufacturers to differentiate themselves with superior service, and </a:t>
            </a:r>
            <a:r>
              <a:rPr lang="en-US" sz="1800" dirty="0" smtClean="0">
                <a:latin typeface="HelvNeue Light for IBM" charset="0"/>
                <a:ea typeface="HelvNeue Light for IBM" charset="0"/>
                <a:cs typeface="HelvNeue Light for IBM" charset="0"/>
              </a:rPr>
              <a:t>so </a:t>
            </a:r>
            <a:r>
              <a:rPr lang="en-US" sz="1800" dirty="0">
                <a:latin typeface="HelvNeue Light for IBM" charset="0"/>
                <a:ea typeface="HelvNeue Light for IBM" charset="0"/>
                <a:cs typeface="HelvNeue Light for IBM" charset="0"/>
              </a:rPr>
              <a:t>many variables </a:t>
            </a:r>
            <a:r>
              <a:rPr lang="en-US" sz="1800" dirty="0" smtClean="0">
                <a:latin typeface="HelvNeue Light for IBM" charset="0"/>
                <a:ea typeface="HelvNeue Light for IBM" charset="0"/>
                <a:cs typeface="HelvNeue Light for IBM" charset="0"/>
              </a:rPr>
              <a:t>involved in resolving </a:t>
            </a:r>
            <a:r>
              <a:rPr lang="en-US" sz="1800" dirty="0">
                <a:latin typeface="HelvNeue Light for IBM" charset="0"/>
                <a:ea typeface="HelvNeue Light for IBM" charset="0"/>
                <a:cs typeface="HelvNeue Light for IBM" charset="0"/>
              </a:rPr>
              <a:t>a work order, empowering field technicians to make the right decisions without </a:t>
            </a:r>
            <a:r>
              <a:rPr lang="en-US" sz="1800" dirty="0" smtClean="0">
                <a:latin typeface="HelvNeue Light for IBM" charset="0"/>
                <a:ea typeface="HelvNeue Light for IBM" charset="0"/>
                <a:cs typeface="HelvNeue Light for IBM" charset="0"/>
              </a:rPr>
              <a:t>escalating to </a:t>
            </a:r>
            <a:r>
              <a:rPr lang="en-US" sz="1800" dirty="0">
                <a:latin typeface="HelvNeue Light for IBM" charset="0"/>
                <a:ea typeface="HelvNeue Light for IBM" charset="0"/>
                <a:cs typeface="HelvNeue Light for IBM" charset="0"/>
              </a:rPr>
              <a:t>higher levels has become a necessity,  h</a:t>
            </a:r>
            <a:r>
              <a:rPr lang="en-US" sz="1800" dirty="0" smtClean="0">
                <a:latin typeface="HelvNeue Light for IBM" charset="0"/>
                <a:ea typeface="HelvNeue Light for IBM" charset="0"/>
                <a:cs typeface="HelvNeue Light for IBM" charset="0"/>
              </a:rPr>
              <a:t>ere’s </a:t>
            </a:r>
            <a:r>
              <a:rPr lang="en-US" sz="1800" dirty="0">
                <a:latin typeface="HelvNeue Light for IBM" charset="0"/>
                <a:ea typeface="HelvNeue Light for IBM" charset="0"/>
                <a:cs typeface="HelvNeue Light for IBM" charset="0"/>
              </a:rPr>
              <a:t>how a Junior Technician’s experience can be </a:t>
            </a:r>
            <a:r>
              <a:rPr lang="en-US" sz="1800" b="1" dirty="0" smtClean="0">
                <a:latin typeface="HelvNeue Light for IBM" charset="0"/>
                <a:ea typeface="HelvNeue Light for IBM" charset="0"/>
                <a:cs typeface="HelvNeue Light for IBM" charset="0"/>
              </a:rPr>
              <a:t>empowered:</a:t>
            </a:r>
            <a:endParaRPr lang="en-US" sz="1800" b="1" dirty="0">
              <a:effectLst/>
              <a:latin typeface="HelvNeue Light for IBM" charset="0"/>
              <a:ea typeface="HelvNeue Light for IBM" charset="0"/>
              <a:cs typeface="HelvNeue Light for IBM" charset="0"/>
            </a:endParaRPr>
          </a:p>
        </p:txBody>
      </p:sp>
      <p:sp>
        <p:nvSpPr>
          <p:cNvPr id="8"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smtClean="0">
                <a:solidFill>
                  <a:srgbClr val="3FB3F3"/>
                </a:solidFill>
                <a:latin typeface="Helvetica Neue"/>
                <a:cs typeface="Helvetica Neue"/>
                <a:sym typeface="HelvNeue Bold for IBM" charset="0"/>
              </a:rPr>
              <a:t>Intro</a:t>
            </a:r>
            <a:endParaRPr lang="en-US" sz="9600" spc="41" dirty="0">
              <a:solidFill>
                <a:srgbClr val="3FB3F3"/>
              </a:solidFill>
              <a:latin typeface="Helvetica Neue"/>
              <a:cs typeface="Helvetica Neue"/>
            </a:endParaRPr>
          </a:p>
        </p:txBody>
      </p:sp>
      <p:sp>
        <p:nvSpPr>
          <p:cNvPr id="10" name="Oval 9"/>
          <p:cNvSpPr/>
          <p:nvPr/>
        </p:nvSpPr>
        <p:spPr>
          <a:xfrm>
            <a:off x="6858000" y="6172200"/>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858000" y="7315200"/>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434489"/>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12</a:t>
            </a:fld>
            <a:endParaRPr lang="en-US" dirty="0"/>
          </a:p>
        </p:txBody>
      </p:sp>
      <p:sp>
        <p:nvSpPr>
          <p:cNvPr id="3" name="Rectangle 2"/>
          <p:cNvSpPr>
            <a:spLocks noChangeArrowheads="1"/>
          </p:cNvSpPr>
          <p:nvPr/>
        </p:nvSpPr>
        <p:spPr bwMode="auto">
          <a:xfrm>
            <a:off x="609600" y="1676400"/>
            <a:ext cx="5562600" cy="286232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smtClean="0">
                <a:ln>
                  <a:noFill/>
                </a:ln>
                <a:solidFill>
                  <a:schemeClr val="tx1"/>
                </a:solidFill>
                <a:effectLst/>
                <a:latin typeface="Arial" charset="0"/>
              </a:rPr>
              <a:t>(</a:t>
            </a:r>
            <a:r>
              <a:rPr kumimoji="0" lang="en-US" altLang="en-US" sz="1800" b="0" i="0" u="none" strike="noStrike" cap="none" normalizeH="0" baseline="0" dirty="0" smtClean="0">
                <a:ln>
                  <a:noFill/>
                </a:ln>
                <a:solidFill>
                  <a:schemeClr val="tx1"/>
                </a:solidFill>
                <a:effectLst/>
                <a:latin typeface="Arial" charset="0"/>
              </a:rPr>
              <a:t>Here</a:t>
            </a:r>
            <a:r>
              <a:rPr kumimoji="0" lang="en-US" altLang="en-US" sz="1800" b="0" i="0" u="none" strike="noStrike" cap="none" normalizeH="0" baseline="0" dirty="0">
                <a:ln>
                  <a:noFill/>
                </a:ln>
                <a:solidFill>
                  <a:schemeClr val="tx1"/>
                </a:solidFill>
                <a:effectLst/>
                <a:latin typeface="Arial" charset="0"/>
              </a:rPr>
              <a:t>, I can see the key pieces of info I need to get this job done for </a:t>
            </a:r>
            <a:r>
              <a:rPr kumimoji="0" lang="en-US" altLang="en-US" sz="1800" b="0" i="0" u="none" strike="noStrike" cap="none" normalizeH="0" baseline="0" dirty="0" smtClean="0">
                <a:ln>
                  <a:noFill/>
                </a:ln>
                <a:solidFill>
                  <a:schemeClr val="tx1"/>
                </a:solidFill>
                <a:effectLst/>
                <a:latin typeface="Arial" charset="0"/>
              </a:rPr>
              <a:t>Heinz: </a:t>
            </a:r>
            <a:r>
              <a:rPr kumimoji="0" lang="en-US" altLang="en-US" sz="1800" b="0" i="0" u="none" strike="noStrike" cap="none" normalizeH="0" baseline="0" dirty="0">
                <a:ln>
                  <a:noFill/>
                </a:ln>
                <a:solidFill>
                  <a:schemeClr val="tx1"/>
                </a:solidFill>
                <a:effectLst/>
                <a:latin typeface="Arial" charset="0"/>
              </a:rPr>
              <a:t>the issue, the parts and tools I need to bring, and even extra things that need to be done to fulfill this customer’s unique level or expectation of support. In this case, </a:t>
            </a:r>
            <a:r>
              <a:rPr kumimoji="0" lang="en-US" altLang="en-US" sz="1800" b="0" i="0" u="none" strike="noStrike" cap="none" normalizeH="0" baseline="0" dirty="0" smtClean="0">
                <a:ln>
                  <a:noFill/>
                </a:ln>
                <a:solidFill>
                  <a:schemeClr val="tx1"/>
                </a:solidFill>
                <a:effectLst/>
                <a:latin typeface="Arial" charset="0"/>
              </a:rPr>
              <a:t>Heinz </a:t>
            </a:r>
            <a:r>
              <a:rPr kumimoji="0" lang="en-US" altLang="en-US" sz="1800" b="0" i="0" u="none" strike="noStrike" cap="none" normalizeH="0" baseline="0" dirty="0">
                <a:ln>
                  <a:noFill/>
                </a:ln>
                <a:solidFill>
                  <a:schemeClr val="tx1"/>
                </a:solidFill>
                <a:effectLst/>
                <a:latin typeface="Arial" charset="0"/>
              </a:rPr>
              <a:t>is at Gold level, so this technician had better get to work.</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charset="0"/>
              </a:rPr>
              <a:t>I arrive on site to fulfill the work order for </a:t>
            </a:r>
            <a:r>
              <a:rPr kumimoji="0" lang="en-US" altLang="en-US" sz="1800" b="0" i="0" u="none" strike="noStrike" cap="none" normalizeH="0" baseline="0" dirty="0" smtClean="0">
                <a:ln>
                  <a:noFill/>
                </a:ln>
                <a:solidFill>
                  <a:schemeClr val="tx1"/>
                </a:solidFill>
                <a:effectLst/>
                <a:latin typeface="Arial" charset="0"/>
              </a:rPr>
              <a:t>Heinz, </a:t>
            </a:r>
            <a:r>
              <a:rPr kumimoji="0" lang="en-US" altLang="en-US" sz="1800" b="0" i="0" u="none" strike="noStrike" cap="none" normalizeH="0" baseline="0" dirty="0">
                <a:ln>
                  <a:noFill/>
                </a:ln>
                <a:solidFill>
                  <a:schemeClr val="tx1"/>
                </a:solidFill>
                <a:effectLst/>
                <a:latin typeface="Arial" charset="0"/>
              </a:rPr>
              <a:t>and I’m prepared to address the service request.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Arial" charset="0"/>
              </a:rPr>
              <a:t>(Click “Start” button) </a:t>
            </a:r>
            <a:endParaRPr kumimoji="0" lang="en-US" altLang="en-US" sz="1800" b="0" i="0" u="none" strike="noStrike" cap="none" normalizeH="0" baseline="0" dirty="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charset="0"/>
            </a:endParaRPr>
          </a:p>
        </p:txBody>
      </p:sp>
      <p:pic>
        <p:nvPicPr>
          <p:cNvPr id="3073"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5600" y="392321"/>
            <a:ext cx="5486400" cy="364490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a:spLocks noChangeArrowheads="1"/>
          </p:cNvSpPr>
          <p:nvPr/>
        </p:nvSpPr>
        <p:spPr bwMode="auto">
          <a:xfrm rot="10800000" flipV="1">
            <a:off x="685800" y="4538722"/>
            <a:ext cx="12039600" cy="1754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charset="0"/>
              </a:rPr>
              <a:t>I’m brought to a fully comprehensive page detailing </a:t>
            </a:r>
            <a:r>
              <a:rPr kumimoji="0" lang="en-US" altLang="en-US" sz="1800" b="0" i="0" u="none" strike="noStrike" cap="none" normalizeH="0" baseline="0" dirty="0" smtClean="0">
                <a:ln>
                  <a:noFill/>
                </a:ln>
                <a:solidFill>
                  <a:schemeClr val="tx1"/>
                </a:solidFill>
                <a:effectLst/>
                <a:latin typeface="Arial" charset="0"/>
              </a:rPr>
              <a:t>Heinz’s </a:t>
            </a:r>
            <a:r>
              <a:rPr kumimoji="0" lang="en-US" altLang="en-US" sz="1800" b="0" i="0" u="none" strike="noStrike" cap="none" normalizeH="0" baseline="0" dirty="0">
                <a:ln>
                  <a:noFill/>
                </a:ln>
                <a:solidFill>
                  <a:schemeClr val="tx1"/>
                </a:solidFill>
                <a:effectLst/>
                <a:latin typeface="Arial" charset="0"/>
              </a:rPr>
              <a:t>order. Here, I can see the equipment model, exact error, customer complaint, and service history.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charset="0"/>
              </a:rPr>
              <a:t>Using information from service manuals as well as the symptoms reported by the customer, Watson provides me with a recommendation on how to fix this order, along with an estimate of how long it will take to finish.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charset="0"/>
              </a:rPr>
              <a:t>However, I want to get an even more detailed view of the information Watson used to come to this conclusion.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charset="0"/>
            </a:endParaRPr>
          </a:p>
        </p:txBody>
      </p:sp>
      <p:sp>
        <p:nvSpPr>
          <p:cNvPr id="6"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dirty="0" smtClean="0">
                <a:solidFill>
                  <a:srgbClr val="3FB3F3"/>
                </a:solidFill>
                <a:latin typeface="Helvetica Neue"/>
                <a:cs typeface="Helvetica Neue"/>
                <a:sym typeface="HelvNeue Bold for IBM" charset="0"/>
              </a:rPr>
              <a:t>The context</a:t>
            </a:r>
            <a:endParaRPr lang="en-US" sz="9600" spc="41" dirty="0">
              <a:solidFill>
                <a:srgbClr val="3FB3F3"/>
              </a:solidFill>
              <a:latin typeface="Helvetica Neue"/>
              <a:cs typeface="Helvetica Neue"/>
            </a:endParaRPr>
          </a:p>
        </p:txBody>
      </p:sp>
      <p:sp>
        <p:nvSpPr>
          <p:cNvPr id="5" name="Rectangle 4"/>
          <p:cNvSpPr/>
          <p:nvPr/>
        </p:nvSpPr>
        <p:spPr>
          <a:xfrm>
            <a:off x="1153064" y="6324600"/>
            <a:ext cx="7315200" cy="1015663"/>
          </a:xfrm>
          <a:prstGeom prst="rect">
            <a:avLst/>
          </a:prstGeom>
        </p:spPr>
        <p:txBody>
          <a:bodyPr>
            <a:spAutoFit/>
          </a:bodyPr>
          <a:lstStyle/>
          <a:p>
            <a:pPr marL="0" marR="0">
              <a:spcBef>
                <a:spcPts val="0"/>
              </a:spcBef>
              <a:spcAft>
                <a:spcPts val="0"/>
              </a:spcAft>
            </a:pPr>
            <a:r>
              <a:rPr lang="en-US" sz="2000" i="1" dirty="0">
                <a:latin typeface="Helvetica Neue" charset="0"/>
                <a:ea typeface="ＭＳ 明朝" charset="-128"/>
                <a:cs typeface="Times New Roman" charset="0"/>
              </a:rPr>
              <a:t>(Click “Start fixing” button)</a:t>
            </a:r>
            <a:endParaRPr lang="en-US" sz="2000" dirty="0">
              <a:latin typeface="Cambria" charset="0"/>
              <a:ea typeface="ＭＳ 明朝" charset="-128"/>
              <a:cs typeface="Times New Roman" charset="0"/>
            </a:endParaRPr>
          </a:p>
          <a:p>
            <a:pPr marL="0" marR="0">
              <a:spcBef>
                <a:spcPts val="0"/>
              </a:spcBef>
              <a:spcAft>
                <a:spcPts val="0"/>
              </a:spcAft>
            </a:pPr>
            <a:r>
              <a:rPr lang="en-US" sz="2000" dirty="0">
                <a:latin typeface="Helvetica Neue" charset="0"/>
                <a:ea typeface="ＭＳ 明朝" charset="-128"/>
                <a:cs typeface="Times New Roman" charset="0"/>
              </a:rPr>
              <a:t/>
            </a:r>
            <a:br>
              <a:rPr lang="en-US" sz="2000" dirty="0">
                <a:latin typeface="Helvetica Neue" charset="0"/>
                <a:ea typeface="ＭＳ 明朝" charset="-128"/>
                <a:cs typeface="Times New Roman" charset="0"/>
              </a:rPr>
            </a:br>
            <a:r>
              <a:rPr lang="en-US" sz="2000" dirty="0">
                <a:latin typeface="Helvetica Neue" charset="0"/>
                <a:ea typeface="ＭＳ 明朝" charset="-128"/>
                <a:cs typeface="Times New Roman" charset="0"/>
              </a:rPr>
              <a:t> </a:t>
            </a:r>
            <a:endParaRPr lang="en-US" sz="2000" dirty="0">
              <a:effectLst/>
              <a:latin typeface="Cambria" charset="0"/>
              <a:ea typeface="ＭＳ 明朝" charset="-128"/>
              <a:cs typeface="Times New Roman" charset="0"/>
            </a:endParaRPr>
          </a:p>
        </p:txBody>
      </p:sp>
      <p:sp>
        <p:nvSpPr>
          <p:cNvPr id="8" name="Oval 7"/>
          <p:cNvSpPr/>
          <p:nvPr/>
        </p:nvSpPr>
        <p:spPr>
          <a:xfrm>
            <a:off x="664234" y="6340267"/>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816139"/>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13</a:t>
            </a:fld>
            <a:endParaRPr lang="en-US" dirty="0"/>
          </a:p>
        </p:txBody>
      </p:sp>
      <p:sp>
        <p:nvSpPr>
          <p:cNvPr id="6"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dirty="0" smtClean="0">
                <a:solidFill>
                  <a:srgbClr val="3FB3F3"/>
                </a:solidFill>
                <a:latin typeface="Helvetica Neue"/>
                <a:cs typeface="Helvetica Neue"/>
                <a:sym typeface="HelvNeue Bold for IBM" charset="0"/>
              </a:rPr>
              <a:t>The diagnosis</a:t>
            </a:r>
            <a:endParaRPr lang="en-US" sz="9600" spc="41" dirty="0">
              <a:solidFill>
                <a:srgbClr val="3FB3F3"/>
              </a:solidFill>
              <a:latin typeface="Helvetica Neue"/>
              <a:cs typeface="Helvetica Neue"/>
            </a:endParaRPr>
          </a:p>
        </p:txBody>
      </p:sp>
      <p:sp>
        <p:nvSpPr>
          <p:cNvPr id="8" name="Oval 7"/>
          <p:cNvSpPr/>
          <p:nvPr/>
        </p:nvSpPr>
        <p:spPr>
          <a:xfrm>
            <a:off x="8382000" y="4515324"/>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2"/>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09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463674"/>
            <a:ext cx="4495800" cy="2986793"/>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3"/>
          <p:cNvSpPr>
            <a:spLocks noChangeArrowheads="1"/>
          </p:cNvSpPr>
          <p:nvPr/>
        </p:nvSpPr>
        <p:spPr bwMode="auto">
          <a:xfrm>
            <a:off x="5334000" y="1796116"/>
            <a:ext cx="7841810" cy="31393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Here, Watson shows me the exact passages from the relevant service manual or other sources it used as evidence for its suggestion. You can see that Watson can understand not only text, but images and diagrams as well.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I can even see comments and ratings from other technicians who used this procedure to supplement Watson’s recommendation. My input and rating for this procedure, along with other technicians’ will help further train Watson to provide accurate suggestions.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But let’s say for some reason, in this case, I’m sure this might not be the best action to take for Heinz’s problem. I can troubleshoot the issue to see my next best alternative.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a:t>
            </a:r>
            <a:r>
              <a:rPr kumimoji="0" lang="en-US" altLang="en-US" sz="1800" b="0" i="1" u="none" strike="noStrike" cap="none" normalizeH="0" baseline="0" dirty="0" err="1" smtClean="0">
                <a:ln>
                  <a:noFill/>
                </a:ln>
                <a:solidFill>
                  <a:schemeClr val="tx1"/>
                </a:solidFill>
                <a:effectLst/>
                <a:latin typeface="HelvNeue Light for IBM" charset="0"/>
                <a:ea typeface="HelvNeue Light for IBM" charset="0"/>
                <a:cs typeface="HelvNeue Light for IBM" charset="0"/>
              </a:rPr>
              <a:t>Click“Troubleshoot</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 button)</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
        <p:nvSpPr>
          <p:cNvPr id="10" name="Rectangle 5"/>
          <p:cNvSpPr>
            <a:spLocks noChangeArrowheads="1"/>
          </p:cNvSpPr>
          <p:nvPr/>
        </p:nvSpPr>
        <p:spPr bwMode="auto">
          <a:xfrm>
            <a:off x="-20128" y="4644209"/>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10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72" y="4324268"/>
            <a:ext cx="4495800" cy="2986793"/>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Rectangle 6"/>
          <p:cNvSpPr>
            <a:spLocks noChangeArrowheads="1"/>
          </p:cNvSpPr>
          <p:nvPr/>
        </p:nvSpPr>
        <p:spPr bwMode="auto">
          <a:xfrm rot="10800000" flipV="1">
            <a:off x="5382883" y="5187076"/>
            <a:ext cx="8790317" cy="258532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Watson provides me with a list of the next best options it thinks I can take to solve Heinz’s order, ranked by confidence. It uses cases from prior work orders that are relevant or similar to the issue I am dealing with right now.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Using the service history, Watson behaves the same way that a senior engineer or expert-level technician would, taking all the information available, as well as depth of “experience” to help inform the best route to resolving a problem.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However, if I wanted to dig a little deeper into the problem, I can do a natural language query: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(click search icon)</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
        <p:nvSpPr>
          <p:cNvPr id="15" name="Oval 14"/>
          <p:cNvSpPr/>
          <p:nvPr/>
        </p:nvSpPr>
        <p:spPr>
          <a:xfrm>
            <a:off x="7467600" y="7350136"/>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1135642"/>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14</a:t>
            </a:fld>
            <a:endParaRPr lang="en-US" dirty="0"/>
          </a:p>
        </p:txBody>
      </p:sp>
      <p:sp>
        <p:nvSpPr>
          <p:cNvPr id="6"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dirty="0" smtClean="0">
                <a:solidFill>
                  <a:srgbClr val="3FB3F3"/>
                </a:solidFill>
                <a:latin typeface="Helvetica Neue"/>
                <a:cs typeface="Helvetica Neue"/>
                <a:sym typeface="HelvNeue Bold for IBM" charset="0"/>
              </a:rPr>
              <a:t>NLC</a:t>
            </a:r>
            <a:endParaRPr lang="en-US" sz="9600" spc="41" dirty="0">
              <a:solidFill>
                <a:srgbClr val="3FB3F3"/>
              </a:solidFill>
              <a:latin typeface="Helvetica Neue"/>
              <a:cs typeface="Helvetica Neue"/>
            </a:endParaRPr>
          </a:p>
        </p:txBody>
      </p:sp>
      <p:sp>
        <p:nvSpPr>
          <p:cNvPr id="8" name="Oval 7"/>
          <p:cNvSpPr/>
          <p:nvPr/>
        </p:nvSpPr>
        <p:spPr>
          <a:xfrm>
            <a:off x="5486400" y="1219200"/>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2"/>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20128" y="4644209"/>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5" name="Oval 14"/>
          <p:cNvSpPr/>
          <p:nvPr/>
        </p:nvSpPr>
        <p:spPr>
          <a:xfrm>
            <a:off x="5562600" y="5585985"/>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a:spLocks noChangeArrowheads="1"/>
          </p:cNvSpPr>
          <p:nvPr/>
        </p:nvSpPr>
        <p:spPr bwMode="auto">
          <a:xfrm>
            <a:off x="10064" y="1322776"/>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12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891" y="1503435"/>
            <a:ext cx="3723736" cy="2361814"/>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a:spLocks noChangeArrowheads="1"/>
          </p:cNvSpPr>
          <p:nvPr/>
        </p:nvSpPr>
        <p:spPr bwMode="auto">
          <a:xfrm rot="10800000" flipV="1">
            <a:off x="5867400" y="1219201"/>
            <a:ext cx="7858664" cy="36933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(Search </a:t>
            </a: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What is the checklist for </a:t>
            </a:r>
            <a:r>
              <a:rPr kumimoji="0" lang="en-US" altLang="en-US" sz="1800" b="0" i="1" u="none" strike="noStrike" cap="none" normalizeH="0" baseline="0" dirty="0" err="1">
                <a:ln>
                  <a:noFill/>
                </a:ln>
                <a:solidFill>
                  <a:schemeClr val="tx1"/>
                </a:solidFill>
                <a:effectLst/>
                <a:latin typeface="HelvNeue Light for IBM" charset="0"/>
                <a:ea typeface="HelvNeue Light for IBM" charset="0"/>
                <a:cs typeface="HelvNeue Light for IBM" charset="0"/>
              </a:rPr>
              <a:t>printhead</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 troubleshooting?")</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Here I can see more information related to the issue I’m dealing with. Again, this information is derived from the manuals and procedures that have proven successful with this issue. However, this feature is used only when the prior two steps did not produce the proper solution, which is highly unlikely.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If I wanted a second opinion, I can open up the chat log and view what’s been said about the issue, while providing my own input to my peers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(click social icon on left, and type in credentials: </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Username: </a:t>
            </a:r>
            <a:r>
              <a:rPr kumimoji="0" lang="en-US" altLang="en-US" sz="1800" b="0" i="1" u="none" strike="noStrike" cap="none" normalizeH="0" baseline="0" dirty="0" err="1">
                <a:ln>
                  <a:noFill/>
                </a:ln>
                <a:solidFill>
                  <a:schemeClr val="tx1"/>
                </a:solidFill>
                <a:effectLst/>
                <a:latin typeface="HelvNeue Light for IBM" charset="0"/>
                <a:ea typeface="HelvNeue Light for IBM" charset="0"/>
                <a:cs typeface="HelvNeue Light for IBM" charset="0"/>
              </a:rPr>
              <a:t>wfsa.technician</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Password: </a:t>
            </a:r>
            <a:r>
              <a:rPr kumimoji="0" lang="en-US" altLang="en-US" sz="1800" b="0" i="1" u="none" strike="noStrike" cap="none" normalizeH="0" baseline="0" dirty="0" err="1">
                <a:ln>
                  <a:noFill/>
                </a:ln>
                <a:solidFill>
                  <a:schemeClr val="tx1"/>
                </a:solidFill>
                <a:effectLst/>
                <a:latin typeface="HelvNeue Light for IBM" charset="0"/>
                <a:ea typeface="HelvNeue Light for IBM" charset="0"/>
                <a:cs typeface="HelvNeue Light for IBM" charset="0"/>
              </a:rPr>
              <a:t>wfs</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
            </a:r>
            <a:b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b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
        <p:nvSpPr>
          <p:cNvPr id="5" name="Rectangle 5"/>
          <p:cNvSpPr>
            <a:spLocks noChangeArrowheads="1"/>
          </p:cNvSpPr>
          <p:nvPr/>
        </p:nvSpPr>
        <p:spPr bwMode="auto">
          <a:xfrm>
            <a:off x="0" y="5230950"/>
            <a:ext cx="9929963" cy="12599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5124"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902" y="3847206"/>
            <a:ext cx="3723736" cy="2361814"/>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angle 6"/>
          <p:cNvSpPr>
            <a:spLocks noChangeArrowheads="1"/>
          </p:cNvSpPr>
          <p:nvPr/>
        </p:nvSpPr>
        <p:spPr bwMode="auto">
          <a:xfrm rot="10800000" flipV="1">
            <a:off x="5977145" y="4204449"/>
            <a:ext cx="7815773" cy="258532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Here I have all the chats between myself and other engineers that have worked on problems like this as well. I can view what’s already been said, or I can communicate with them directly if they’re available. Even the input from the administrative and senior levels are included.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Armed with these tools to navigate the sea of knowledge that goes into field service, every technician can be an expert.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Tree>
    <p:extLst>
      <p:ext uri="{BB962C8B-B14F-4D97-AF65-F5344CB8AC3E}">
        <p14:creationId xmlns:p14="http://schemas.microsoft.com/office/powerpoint/2010/main" val="204354095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15</a:t>
            </a:fld>
            <a:endParaRPr lang="en-US" dirty="0"/>
          </a:p>
        </p:txBody>
      </p:sp>
      <p:sp>
        <p:nvSpPr>
          <p:cNvPr id="3"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9600" spc="41" dirty="0" smtClean="0">
                <a:solidFill>
                  <a:srgbClr val="3FB3F3"/>
                </a:solidFill>
                <a:latin typeface="Helvetica Neue"/>
                <a:cs typeface="Helvetica Neue"/>
                <a:sym typeface="HelvNeue Bold for IBM" charset="0"/>
              </a:rPr>
              <a:t>Executive</a:t>
            </a:r>
            <a:endParaRPr lang="en-US" sz="9600" spc="41" dirty="0">
              <a:solidFill>
                <a:srgbClr val="3FB3F3"/>
              </a:solidFill>
              <a:latin typeface="Helvetica Neue"/>
              <a:cs typeface="Helvetica Neue"/>
            </a:endParaRPr>
          </a:p>
        </p:txBody>
      </p:sp>
      <p:sp>
        <p:nvSpPr>
          <p:cNvPr id="4" name="Rectangle 3"/>
          <p:cNvSpPr/>
          <p:nvPr/>
        </p:nvSpPr>
        <p:spPr>
          <a:xfrm>
            <a:off x="685800" y="1600200"/>
            <a:ext cx="13716000" cy="5940088"/>
          </a:xfrm>
          <a:prstGeom prst="rect">
            <a:avLst/>
          </a:prstGeom>
        </p:spPr>
        <p:txBody>
          <a:bodyPr wrap="square">
            <a:spAutoFit/>
          </a:bodyPr>
          <a:lstStyle/>
          <a:p>
            <a:pPr marL="0" marR="0">
              <a:spcBef>
                <a:spcPts val="0"/>
              </a:spcBef>
              <a:spcAft>
                <a:spcPts val="0"/>
              </a:spcAft>
            </a:pPr>
            <a:r>
              <a:rPr lang="en-US" sz="2000" dirty="0">
                <a:latin typeface="Helvetica Neue" charset="0"/>
                <a:ea typeface="ＭＳ 明朝" charset="-128"/>
                <a:cs typeface="Times New Roman" charset="0"/>
              </a:rPr>
              <a:t>Director of Operations Demo </a:t>
            </a:r>
            <a:r>
              <a:rPr lang="en-US" sz="2000" dirty="0" smtClean="0">
                <a:latin typeface="Helvetica Neue" charset="0"/>
                <a:ea typeface="ＭＳ 明朝" charset="-128"/>
                <a:cs typeface="Times New Roman" charset="0"/>
              </a:rPr>
              <a:t>Script</a:t>
            </a:r>
            <a:r>
              <a:rPr lang="en-US" sz="2000" dirty="0">
                <a:latin typeface="Helvetica Neue" charset="0"/>
                <a:ea typeface="ＭＳ 明朝" charset="-128"/>
                <a:cs typeface="Times New Roman" charset="0"/>
              </a:rPr>
              <a:t> </a:t>
            </a:r>
            <a:endParaRPr lang="en-US" sz="2000" dirty="0">
              <a:latin typeface="Cambria" charset="0"/>
              <a:ea typeface="ＭＳ 明朝" charset="-128"/>
              <a:cs typeface="Times New Roman" charset="0"/>
            </a:endParaRPr>
          </a:p>
          <a:p>
            <a:pPr marL="0" marR="0">
              <a:spcBef>
                <a:spcPts val="0"/>
              </a:spcBef>
              <a:spcAft>
                <a:spcPts val="0"/>
              </a:spcAft>
            </a:pPr>
            <a:r>
              <a:rPr lang="en-US" sz="2000" b="1" dirty="0">
                <a:latin typeface="Helvetica Neue" charset="0"/>
                <a:ea typeface="ＭＳ 明朝" charset="-128"/>
                <a:cs typeface="Times New Roman" charset="0"/>
              </a:rPr>
              <a:t>Link</a:t>
            </a:r>
            <a:r>
              <a:rPr lang="en-US" sz="2000" dirty="0">
                <a:latin typeface="Helvetica Neue" charset="0"/>
                <a:ea typeface="ＭＳ 明朝" charset="-128"/>
                <a:cs typeface="Times New Roman" charset="0"/>
              </a:rPr>
              <a:t>: </a:t>
            </a:r>
            <a:r>
              <a:rPr lang="en-US" sz="2000" u="sng" dirty="0">
                <a:solidFill>
                  <a:srgbClr val="0000FF"/>
                </a:solidFill>
                <a:latin typeface="Helvetica Neue" charset="0"/>
                <a:ea typeface="ＭＳ 明朝" charset="-128"/>
                <a:cs typeface="Times New Roman" charset="0"/>
                <a:hlinkClick r:id="rId2"/>
              </a:rPr>
              <a:t>http://doo-dashboard.mybluemix.net/main.html</a:t>
            </a:r>
            <a:endParaRPr lang="en-US" sz="2000" dirty="0">
              <a:latin typeface="Cambria" charset="0"/>
              <a:ea typeface="ＭＳ 明朝" charset="-128"/>
              <a:cs typeface="Times New Roman" charset="0"/>
            </a:endParaRPr>
          </a:p>
          <a:p>
            <a:pPr marL="0" marR="0">
              <a:spcBef>
                <a:spcPts val="0"/>
              </a:spcBef>
              <a:spcAft>
                <a:spcPts val="0"/>
              </a:spcAft>
            </a:pPr>
            <a:r>
              <a:rPr lang="en-US" sz="2000" b="1" dirty="0">
                <a:latin typeface="Helvetica Neue" charset="0"/>
                <a:ea typeface="ＭＳ 明朝" charset="-128"/>
                <a:cs typeface="Times New Roman" charset="0"/>
              </a:rPr>
              <a:t>Username:</a:t>
            </a:r>
            <a:r>
              <a:rPr lang="en-US" sz="2000" dirty="0">
                <a:latin typeface="Helvetica Neue" charset="0"/>
                <a:ea typeface="ＭＳ 明朝" charset="-128"/>
                <a:cs typeface="Times New Roman" charset="0"/>
              </a:rPr>
              <a:t> </a:t>
            </a:r>
            <a:r>
              <a:rPr lang="en-US" sz="2000" dirty="0" err="1">
                <a:latin typeface="Helvetica Neue" charset="0"/>
                <a:ea typeface="ＭＳ 明朝" charset="-128"/>
                <a:cs typeface="Times New Roman" charset="0"/>
              </a:rPr>
              <a:t>wfsa</a:t>
            </a:r>
            <a:r>
              <a:rPr lang="en-US" sz="2000" dirty="0">
                <a:latin typeface="Helvetica Neue" charset="0"/>
                <a:ea typeface="ＭＳ 明朝" charset="-128"/>
                <a:cs typeface="Times New Roman" charset="0"/>
              </a:rPr>
              <a:t>-demo</a:t>
            </a:r>
            <a:endParaRPr lang="en-US" sz="2000" dirty="0">
              <a:latin typeface="Cambria" charset="0"/>
              <a:ea typeface="ＭＳ 明朝" charset="-128"/>
              <a:cs typeface="Times New Roman" charset="0"/>
            </a:endParaRPr>
          </a:p>
          <a:p>
            <a:pPr marL="0" marR="0">
              <a:spcBef>
                <a:spcPts val="0"/>
              </a:spcBef>
              <a:spcAft>
                <a:spcPts val="0"/>
              </a:spcAft>
            </a:pPr>
            <a:r>
              <a:rPr lang="en-US" sz="2000" b="1" dirty="0">
                <a:latin typeface="Helvetica Neue" charset="0"/>
                <a:ea typeface="ＭＳ 明朝" charset="-128"/>
                <a:cs typeface="Times New Roman" charset="0"/>
              </a:rPr>
              <a:t>Password:</a:t>
            </a:r>
            <a:r>
              <a:rPr lang="en-US" sz="2000" dirty="0">
                <a:latin typeface="Helvetica Neue" charset="0"/>
                <a:ea typeface="ＭＳ 明朝" charset="-128"/>
                <a:cs typeface="Times New Roman" charset="0"/>
              </a:rPr>
              <a:t> </a:t>
            </a:r>
            <a:r>
              <a:rPr lang="en-US" sz="2000" dirty="0" err="1">
                <a:latin typeface="Helvetica Neue" charset="0"/>
                <a:ea typeface="ＭＳ 明朝" charset="-128"/>
                <a:cs typeface="Times New Roman" charset="0"/>
              </a:rPr>
              <a:t>wfs</a:t>
            </a:r>
            <a:r>
              <a:rPr lang="en-US" sz="2000" dirty="0">
                <a:latin typeface="Helvetica Neue" charset="0"/>
                <a:ea typeface="ＭＳ 明朝" charset="-128"/>
                <a:cs typeface="Times New Roman" charset="0"/>
              </a:rPr>
              <a:t>@</a:t>
            </a:r>
            <a:endParaRPr lang="en-US" sz="2000" dirty="0">
              <a:latin typeface="Cambria" charset="0"/>
              <a:ea typeface="ＭＳ 明朝" charset="-128"/>
              <a:cs typeface="Times New Roman" charset="0"/>
            </a:endParaRPr>
          </a:p>
          <a:p>
            <a:pPr marL="0" marR="0">
              <a:spcBef>
                <a:spcPts val="0"/>
              </a:spcBef>
              <a:spcAft>
                <a:spcPts val="0"/>
              </a:spcAft>
            </a:pPr>
            <a:r>
              <a:rPr lang="en-US" sz="2000" dirty="0">
                <a:latin typeface="Helvetica Neue" charset="0"/>
                <a:ea typeface="ＭＳ 明朝" charset="-128"/>
                <a:cs typeface="Times New Roman" charset="0"/>
              </a:rPr>
              <a:t> </a:t>
            </a:r>
            <a:endParaRPr lang="en-US" sz="2000" dirty="0">
              <a:latin typeface="Cambria" charset="0"/>
              <a:ea typeface="ＭＳ 明朝" charset="-128"/>
              <a:cs typeface="Times New Roman" charset="0"/>
            </a:endParaRPr>
          </a:p>
          <a:p>
            <a:pPr marL="0" marR="0">
              <a:spcBef>
                <a:spcPts val="0"/>
              </a:spcBef>
              <a:spcAft>
                <a:spcPts val="0"/>
              </a:spcAft>
            </a:pPr>
            <a:r>
              <a:rPr lang="en-US" sz="2000" dirty="0" smtClean="0">
                <a:latin typeface="HelvNeue Light for IBM" charset="0"/>
                <a:ea typeface="HelvNeue Light for IBM" charset="0"/>
                <a:cs typeface="HelvNeue Light for IBM" charset="0"/>
              </a:rPr>
              <a:t>Complex </a:t>
            </a:r>
            <a:r>
              <a:rPr lang="en-US" sz="2000" dirty="0">
                <a:latin typeface="HelvNeue Light for IBM" charset="0"/>
                <a:ea typeface="HelvNeue Light for IBM" charset="0"/>
                <a:cs typeface="HelvNeue Light for IBM" charset="0"/>
              </a:rPr>
              <a:t>equipment </a:t>
            </a:r>
            <a:r>
              <a:rPr lang="en-US" sz="2000" dirty="0" smtClean="0">
                <a:latin typeface="HelvNeue Light for IBM" charset="0"/>
                <a:ea typeface="HelvNeue Light for IBM" charset="0"/>
                <a:cs typeface="HelvNeue Light for IBM" charset="0"/>
              </a:rPr>
              <a:t>is never </a:t>
            </a:r>
            <a:r>
              <a:rPr lang="en-US" sz="2000" dirty="0">
                <a:latin typeface="HelvNeue Light for IBM" charset="0"/>
                <a:ea typeface="HelvNeue Light for IBM" charset="0"/>
                <a:cs typeface="HelvNeue Light for IBM" charset="0"/>
              </a:rPr>
              <a:t>static.  Throughout their lifetime, they continuously require repair, modification, and even reinvention. Because of this, large equipment manufacturers have to have full visibility into the performance of their customers’ machines so they know what is happening, where it’s happening, and how they can change it to prevent it from happening again. However, it is difficult to look at and analyze all the relevant data at one time. It’s difficult to make sense of the data and draw parallels of seemingly disjointed problems.	</a:t>
            </a:r>
          </a:p>
          <a:p>
            <a:pPr marL="0" marR="0">
              <a:spcBef>
                <a:spcPts val="0"/>
              </a:spcBef>
              <a:spcAft>
                <a:spcPts val="0"/>
              </a:spcAft>
            </a:pPr>
            <a:r>
              <a:rPr lang="en-US" sz="2000" dirty="0">
                <a:latin typeface="HelvNeue Light for IBM" charset="0"/>
                <a:ea typeface="HelvNeue Light for IBM" charset="0"/>
                <a:cs typeface="HelvNeue Light for IBM" charset="0"/>
              </a:rPr>
              <a:t> </a:t>
            </a:r>
          </a:p>
          <a:p>
            <a:pPr marL="0" marR="0">
              <a:spcBef>
                <a:spcPts val="0"/>
              </a:spcBef>
              <a:spcAft>
                <a:spcPts val="0"/>
              </a:spcAft>
            </a:pPr>
            <a:r>
              <a:rPr lang="en-US" sz="2000" dirty="0">
                <a:latin typeface="HelvNeue Light for IBM" charset="0"/>
                <a:ea typeface="HelvNeue Light for IBM" charset="0"/>
                <a:cs typeface="HelvNeue Light for IBM" charset="0"/>
              </a:rPr>
              <a:t>With Watson for field service, a director of operations can gain a bird’s eye view of all the touch points from the field level. This aggregated view allows him to easily spot patterns that will allow him to accelerate the product redesigning process so future iterations will experience fewer issues. </a:t>
            </a:r>
          </a:p>
          <a:p>
            <a:pPr marL="0" marR="0">
              <a:spcBef>
                <a:spcPts val="0"/>
              </a:spcBef>
              <a:spcAft>
                <a:spcPts val="0"/>
              </a:spcAft>
            </a:pPr>
            <a:r>
              <a:rPr lang="en-US" sz="2000" dirty="0">
                <a:latin typeface="HelvNeue Light for IBM" charset="0"/>
                <a:ea typeface="HelvNeue Light for IBM" charset="0"/>
                <a:cs typeface="HelvNeue Light for IBM" charset="0"/>
              </a:rPr>
              <a:t> </a:t>
            </a:r>
          </a:p>
          <a:p>
            <a:r>
              <a:rPr lang="en-US" sz="2000" dirty="0">
                <a:latin typeface="HelvNeue Light for IBM" charset="0"/>
                <a:ea typeface="HelvNeue Light for IBM" charset="0"/>
                <a:cs typeface="HelvNeue Light for IBM" charset="0"/>
              </a:rPr>
              <a:t>With a competitive environment that forces manufacturers to differentiate themselves with superior products and service, and with so many variables that that can go into a product’s servicing cost, empowering directors to make the right operational decisions has become more than just a “nice to have”; it’s become a necessity.</a:t>
            </a:r>
            <a:br>
              <a:rPr lang="en-US" sz="2000" dirty="0">
                <a:latin typeface="HelvNeue Light for IBM" charset="0"/>
                <a:ea typeface="HelvNeue Light for IBM" charset="0"/>
                <a:cs typeface="HelvNeue Light for IBM" charset="0"/>
              </a:rPr>
            </a:br>
            <a:endParaRPr lang="en-US" sz="2000" dirty="0">
              <a:latin typeface="HelvNeue Light for IBM" charset="0"/>
              <a:ea typeface="HelvNeue Light for IBM" charset="0"/>
              <a:cs typeface="HelvNeue Light for IBM" charset="0"/>
            </a:endParaRPr>
          </a:p>
        </p:txBody>
      </p:sp>
    </p:spTree>
    <p:extLst>
      <p:ext uri="{BB962C8B-B14F-4D97-AF65-F5344CB8AC3E}">
        <p14:creationId xmlns:p14="http://schemas.microsoft.com/office/powerpoint/2010/main" val="53629341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16</a:t>
            </a:fld>
            <a:endParaRPr lang="en-US" dirty="0"/>
          </a:p>
        </p:txBody>
      </p:sp>
      <p:sp>
        <p:nvSpPr>
          <p:cNvPr id="3" name="Rectangle 2"/>
          <p:cNvSpPr>
            <a:spLocks noChangeArrowheads="1"/>
          </p:cNvSpPr>
          <p:nvPr/>
        </p:nvSpPr>
        <p:spPr bwMode="auto">
          <a:xfrm>
            <a:off x="381000" y="1828800"/>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19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86000"/>
            <a:ext cx="5486400" cy="412750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a:spLocks noChangeArrowheads="1"/>
          </p:cNvSpPr>
          <p:nvPr/>
        </p:nvSpPr>
        <p:spPr bwMode="auto">
          <a:xfrm>
            <a:off x="7162800" y="2087592"/>
            <a:ext cx="6019800" cy="452431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So I’m a director of operations at Xerox who wants to get an overview of where the company stands with regard to our customers. After logging into the application, I immediately have a general idea: customer satisfaction stands at around 74%.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(Start hovering mouse over the bar graph)</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I can also see which of our products have received the most servicing: in this case, it looks like the 8500 model printer, but the vast majority of those service calls were resolved. Now that I know that the 8500 is receiving a lot of service calls and that the problem is easily fixable, maybe I can get the design team to look into it to make sure the next version of the 8500 doesn’t experience the same issue.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(Scroll down to map)</a:t>
            </a:r>
            <a:b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b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
        <p:nvSpPr>
          <p:cNvPr id="6"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6000" spc="41" dirty="0" smtClean="0">
                <a:solidFill>
                  <a:srgbClr val="3FB3F3"/>
                </a:solidFill>
                <a:latin typeface="Helvetica Neue"/>
                <a:cs typeface="Helvetica Neue"/>
                <a:sym typeface="HelvNeue Bold for IBM" charset="0"/>
              </a:rPr>
              <a:t>Understand Service </a:t>
            </a:r>
            <a:r>
              <a:rPr lang="en-US" sz="6000" spc="41" smtClean="0">
                <a:solidFill>
                  <a:srgbClr val="3FB3F3"/>
                </a:solidFill>
                <a:latin typeface="Helvetica Neue"/>
                <a:cs typeface="Helvetica Neue"/>
                <a:sym typeface="HelvNeue Bold for IBM" charset="0"/>
              </a:rPr>
              <a:t>Call Drivers</a:t>
            </a:r>
            <a:endParaRPr lang="en-US" sz="6000" spc="41" dirty="0">
              <a:solidFill>
                <a:srgbClr val="3FB3F3"/>
              </a:solidFill>
              <a:latin typeface="Helvetica Neue"/>
              <a:cs typeface="Helvetica Neue"/>
            </a:endParaRPr>
          </a:p>
        </p:txBody>
      </p:sp>
      <p:sp>
        <p:nvSpPr>
          <p:cNvPr id="8" name="Oval 7"/>
          <p:cNvSpPr/>
          <p:nvPr/>
        </p:nvSpPr>
        <p:spPr>
          <a:xfrm>
            <a:off x="6571172" y="3547744"/>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6676486" y="6010346"/>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18249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17</a:t>
            </a:fld>
            <a:endParaRPr lang="en-US" dirty="0"/>
          </a:p>
        </p:txBody>
      </p:sp>
      <p:sp>
        <p:nvSpPr>
          <p:cNvPr id="3" name="Rectangle 2"/>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126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907875"/>
            <a:ext cx="5486400" cy="412750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a:spLocks noChangeArrowheads="1"/>
          </p:cNvSpPr>
          <p:nvPr/>
        </p:nvSpPr>
        <p:spPr bwMode="auto">
          <a:xfrm>
            <a:off x="7283892" y="2070080"/>
            <a:ext cx="6432108" cy="34163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I can also look into which parts are being ordered the most for these repairs so we can make sure we are never in shortage of the parts most needed or buying too much of the ones we don’t need.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(Hover over part usage </a:t>
            </a:r>
            <a:r>
              <a:rPr kumimoji="0" lang="en-US" altLang="en-US" sz="1800" b="0" i="1" u="none" strike="noStrike" cap="none" normalizeH="0" baseline="0" dirty="0" smtClean="0">
                <a:ln>
                  <a:noFill/>
                </a:ln>
                <a:solidFill>
                  <a:schemeClr val="tx1"/>
                </a:solidFill>
                <a:effectLst/>
                <a:latin typeface="HelvNeue Light for IBM" charset="0"/>
                <a:ea typeface="HelvNeue Light for IBM" charset="0"/>
                <a:cs typeface="HelvNeue Light for IBM" charset="0"/>
              </a:rPr>
              <a:t>graph</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Just as importantly, I can even see the frequency of repairs for certain models. Combined with the other information, I can make suggestions to the design and product teams to ensure future versions of printers that use this type of part need to be modified.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Hover over repair frequency map)</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p:txBody>
      </p:sp>
      <p:sp>
        <p:nvSpPr>
          <p:cNvPr id="6"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6000" spc="41" dirty="0" smtClean="0">
                <a:solidFill>
                  <a:srgbClr val="3FB3F3"/>
                </a:solidFill>
                <a:latin typeface="Helvetica Neue"/>
                <a:cs typeface="Helvetica Neue"/>
                <a:sym typeface="HelvNeue Bold for IBM" charset="0"/>
              </a:rPr>
              <a:t>Dive into detail</a:t>
            </a:r>
            <a:endParaRPr lang="en-US" sz="6000" spc="41" dirty="0">
              <a:solidFill>
                <a:srgbClr val="3FB3F3"/>
              </a:solidFill>
              <a:latin typeface="Helvetica Neue"/>
              <a:cs typeface="Helvetica Neue"/>
            </a:endParaRPr>
          </a:p>
        </p:txBody>
      </p:sp>
      <p:sp>
        <p:nvSpPr>
          <p:cNvPr id="7" name="Oval 6"/>
          <p:cNvSpPr/>
          <p:nvPr/>
        </p:nvSpPr>
        <p:spPr>
          <a:xfrm>
            <a:off x="6781800" y="3562033"/>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p:nvPr/>
        </p:nvSpPr>
        <p:spPr>
          <a:xfrm>
            <a:off x="6781800" y="5105400"/>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500511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BDA1C353-5D38-4C5C-8D25-B1ED6D5DE954}" type="slidenum">
              <a:rPr lang="en-US" smtClean="0"/>
              <a:pPr/>
              <a:t>18</a:t>
            </a:fld>
            <a:endParaRPr lang="en-US" dirty="0"/>
          </a:p>
        </p:txBody>
      </p:sp>
      <p:sp>
        <p:nvSpPr>
          <p:cNvPr id="7" name="Rectangle 8"/>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2295"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255461"/>
            <a:ext cx="5486400" cy="411480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Rectangle 9"/>
          <p:cNvSpPr>
            <a:spLocks noChangeArrowheads="1"/>
          </p:cNvSpPr>
          <p:nvPr/>
        </p:nvSpPr>
        <p:spPr bwMode="auto">
          <a:xfrm>
            <a:off x="7239000" y="2609909"/>
            <a:ext cx="6400800" cy="31393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(Click on “chat” tab</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log in credentials:</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Username: </a:t>
            </a:r>
            <a:r>
              <a:rPr kumimoji="0" lang="en-US" altLang="en-US" sz="1800" b="0" i="1" u="none" strike="noStrike" cap="none" normalizeH="0" baseline="0" dirty="0" err="1">
                <a:ln>
                  <a:noFill/>
                </a:ln>
                <a:solidFill>
                  <a:schemeClr val="tx1"/>
                </a:solidFill>
                <a:effectLst/>
                <a:latin typeface="HelvNeue Light for IBM" charset="0"/>
                <a:ea typeface="HelvNeue Light for IBM" charset="0"/>
                <a:cs typeface="HelvNeue Light for IBM" charset="0"/>
              </a:rPr>
              <a:t>wfsa.technician</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Password: </a:t>
            </a:r>
            <a:r>
              <a:rPr kumimoji="0" lang="en-US" altLang="en-US" sz="1800" b="0" i="1" u="none" strike="noStrike" cap="none" normalizeH="0" baseline="0" dirty="0" err="1">
                <a:ln>
                  <a:noFill/>
                </a:ln>
                <a:solidFill>
                  <a:schemeClr val="tx1"/>
                </a:solidFill>
                <a:effectLst/>
                <a:latin typeface="HelvNeue Light for IBM" charset="0"/>
                <a:ea typeface="HelvNeue Light for IBM" charset="0"/>
                <a:cs typeface="HelvNeue Light for IBM" charset="0"/>
              </a:rPr>
              <a:t>wfs</a:t>
            </a: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dirty="0">
                <a:ln>
                  <a:noFill/>
                </a:ln>
                <a:solidFill>
                  <a:schemeClr val="tx1"/>
                </a:solidFill>
                <a:effectLst/>
                <a:latin typeface="HelvNeue Light for IBM" charset="0"/>
                <a:ea typeface="HelvNeue Light for IBM" charset="0"/>
                <a:cs typeface="HelvNeue Light for IBM" charset="0"/>
              </a:rPr>
              <a:t>click on general)</a:t>
            </a:r>
            <a:endPar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HelvNeue Light for IBM" charset="0"/>
                <a:ea typeface="HelvNeue Light for IBM" charset="0"/>
                <a:cs typeface="HelvNeue Light for IBM" charset="0"/>
              </a:rPr>
              <a:t>I can even see what my engineers are discussing when out fixing these models, and find out which issues are more frequently being discussed, while speaking with them directly. Verifying the issues I spotted from the dashboard with my technicians makes the process more collaborative, and the product improvement more accurate. </a:t>
            </a:r>
          </a:p>
        </p:txBody>
      </p:sp>
      <p:sp>
        <p:nvSpPr>
          <p:cNvPr id="12" name="Title 3"/>
          <p:cNvSpPr txBox="1">
            <a:spLocks/>
          </p:cNvSpPr>
          <p:nvPr/>
        </p:nvSpPr>
        <p:spPr>
          <a:xfrm>
            <a:off x="457200" y="152400"/>
            <a:ext cx="13411200" cy="1158874"/>
          </a:xfrm>
          <a:prstGeom prst="rect">
            <a:avLst/>
          </a:prstGeom>
        </p:spPr>
        <p:txBody>
          <a:bodyPr/>
          <a:lstStyle>
            <a:lvl1pPr algn="l" defTabSz="1304925" rtl="0" eaLnBrk="1" fontAlgn="base" hangingPunct="1">
              <a:spcBef>
                <a:spcPct val="0"/>
              </a:spcBef>
              <a:spcAft>
                <a:spcPct val="0"/>
              </a:spcAft>
              <a:defRPr sz="3200" kern="1200">
                <a:solidFill>
                  <a:srgbClr val="262626"/>
                </a:solidFill>
                <a:latin typeface="Calibri Light" pitchFamily="34" charset="0"/>
                <a:ea typeface="+mj-ea"/>
                <a:cs typeface="+mj-cs"/>
              </a:defRPr>
            </a:lvl1pPr>
            <a:lvl2pPr algn="l" defTabSz="1304925" rtl="0" eaLnBrk="1" fontAlgn="base" hangingPunct="1">
              <a:spcBef>
                <a:spcPct val="0"/>
              </a:spcBef>
              <a:spcAft>
                <a:spcPct val="0"/>
              </a:spcAft>
              <a:defRPr sz="3200">
                <a:solidFill>
                  <a:srgbClr val="262626"/>
                </a:solidFill>
                <a:latin typeface="Calibri Light" pitchFamily="34" charset="0"/>
              </a:defRPr>
            </a:lvl2pPr>
            <a:lvl3pPr algn="l" defTabSz="1304925" rtl="0" eaLnBrk="1" fontAlgn="base" hangingPunct="1">
              <a:spcBef>
                <a:spcPct val="0"/>
              </a:spcBef>
              <a:spcAft>
                <a:spcPct val="0"/>
              </a:spcAft>
              <a:defRPr sz="3200">
                <a:solidFill>
                  <a:srgbClr val="262626"/>
                </a:solidFill>
                <a:latin typeface="Calibri Light" pitchFamily="34" charset="0"/>
              </a:defRPr>
            </a:lvl3pPr>
            <a:lvl4pPr algn="l" defTabSz="1304925" rtl="0" eaLnBrk="1" fontAlgn="base" hangingPunct="1">
              <a:spcBef>
                <a:spcPct val="0"/>
              </a:spcBef>
              <a:spcAft>
                <a:spcPct val="0"/>
              </a:spcAft>
              <a:defRPr sz="3200">
                <a:solidFill>
                  <a:srgbClr val="262626"/>
                </a:solidFill>
                <a:latin typeface="Calibri Light" pitchFamily="34" charset="0"/>
              </a:defRPr>
            </a:lvl4pPr>
            <a:lvl5pPr algn="l" defTabSz="1304925" rtl="0" eaLnBrk="1" fontAlgn="base" hangingPunct="1">
              <a:spcBef>
                <a:spcPct val="0"/>
              </a:spcBef>
              <a:spcAft>
                <a:spcPct val="0"/>
              </a:spcAft>
              <a:defRPr sz="3200">
                <a:solidFill>
                  <a:srgbClr val="262626"/>
                </a:solidFill>
                <a:latin typeface="Calibri Light" pitchFamily="34" charset="0"/>
              </a:defRPr>
            </a:lvl5pPr>
            <a:lvl6pPr marL="457200" algn="l" defTabSz="1304925" rtl="0" eaLnBrk="1" fontAlgn="base" hangingPunct="1">
              <a:spcBef>
                <a:spcPct val="0"/>
              </a:spcBef>
              <a:spcAft>
                <a:spcPct val="0"/>
              </a:spcAft>
              <a:defRPr sz="4000">
                <a:solidFill>
                  <a:srgbClr val="606060"/>
                </a:solidFill>
                <a:latin typeface="Calibri Light" pitchFamily="34" charset="0"/>
              </a:defRPr>
            </a:lvl6pPr>
            <a:lvl7pPr marL="914400" algn="l" defTabSz="1304925" rtl="0" eaLnBrk="1" fontAlgn="base" hangingPunct="1">
              <a:spcBef>
                <a:spcPct val="0"/>
              </a:spcBef>
              <a:spcAft>
                <a:spcPct val="0"/>
              </a:spcAft>
              <a:defRPr sz="4000">
                <a:solidFill>
                  <a:srgbClr val="606060"/>
                </a:solidFill>
                <a:latin typeface="Calibri Light" pitchFamily="34" charset="0"/>
              </a:defRPr>
            </a:lvl7pPr>
            <a:lvl8pPr marL="1371600" algn="l" defTabSz="1304925" rtl="0" eaLnBrk="1" fontAlgn="base" hangingPunct="1">
              <a:spcBef>
                <a:spcPct val="0"/>
              </a:spcBef>
              <a:spcAft>
                <a:spcPct val="0"/>
              </a:spcAft>
              <a:defRPr sz="4000">
                <a:solidFill>
                  <a:srgbClr val="606060"/>
                </a:solidFill>
                <a:latin typeface="Calibri Light" pitchFamily="34" charset="0"/>
              </a:defRPr>
            </a:lvl8pPr>
            <a:lvl9pPr marL="1828800" algn="l" defTabSz="1304925" rtl="0" eaLnBrk="1" fontAlgn="base" hangingPunct="1">
              <a:spcBef>
                <a:spcPct val="0"/>
              </a:spcBef>
              <a:spcAft>
                <a:spcPct val="0"/>
              </a:spcAft>
              <a:defRPr sz="4000">
                <a:solidFill>
                  <a:srgbClr val="606060"/>
                </a:solidFill>
                <a:latin typeface="Calibri Light" pitchFamily="34" charset="0"/>
              </a:defRPr>
            </a:lvl9pPr>
          </a:lstStyle>
          <a:p>
            <a:r>
              <a:rPr lang="en-US" sz="6000" spc="41" dirty="0" smtClean="0">
                <a:solidFill>
                  <a:srgbClr val="3FB3F3"/>
                </a:solidFill>
                <a:latin typeface="Helvetica Neue"/>
                <a:cs typeface="Helvetica Neue"/>
                <a:sym typeface="HelvNeue Bold for IBM" charset="0"/>
              </a:rPr>
              <a:t>See relevant discussions</a:t>
            </a:r>
            <a:endParaRPr lang="en-US" sz="6000" spc="41" dirty="0">
              <a:solidFill>
                <a:srgbClr val="3FB3F3"/>
              </a:solidFill>
              <a:latin typeface="Helvetica Neue"/>
              <a:cs typeface="Helvetica Neue"/>
            </a:endParaRPr>
          </a:p>
        </p:txBody>
      </p:sp>
      <p:sp>
        <p:nvSpPr>
          <p:cNvPr id="13" name="Oval 12"/>
          <p:cNvSpPr/>
          <p:nvPr/>
        </p:nvSpPr>
        <p:spPr>
          <a:xfrm>
            <a:off x="6781800" y="3371533"/>
            <a:ext cx="381000" cy="381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988915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Line Callout 1 (Border and Accent Bar) 15"/>
          <p:cNvSpPr/>
          <p:nvPr/>
        </p:nvSpPr>
        <p:spPr>
          <a:xfrm>
            <a:off x="4777739" y="1303022"/>
            <a:ext cx="9326880" cy="4526280"/>
          </a:xfrm>
          <a:prstGeom prst="accentBorderCallout1">
            <a:avLst>
              <a:gd name="adj1" fmla="val 16072"/>
              <a:gd name="adj2" fmla="val -2949"/>
              <a:gd name="adj3" fmla="val 37516"/>
              <a:gd name="adj4" fmla="val -18652"/>
            </a:avLst>
          </a:prstGeom>
          <a:solidFill>
            <a:srgbClr val="FFFFFF"/>
          </a:solidFill>
          <a:ln>
            <a:solidFill>
              <a:srgbClr val="0AA8FF"/>
            </a:solidFill>
          </a:ln>
        </p:spPr>
        <p:style>
          <a:lnRef idx="1">
            <a:schemeClr val="accent1"/>
          </a:lnRef>
          <a:fillRef idx="3">
            <a:schemeClr val="accent1"/>
          </a:fillRef>
          <a:effectRef idx="2">
            <a:schemeClr val="accent1"/>
          </a:effectRef>
          <a:fontRef idx="minor">
            <a:schemeClr val="lt1"/>
          </a:fontRef>
        </p:style>
        <p:txBody>
          <a:bodyPr lIns="82295" tIns="41147" rIns="82295" bIns="41147" rtlCol="0" anchor="ctr"/>
          <a:lstStyle/>
          <a:p>
            <a:pPr algn="ctr"/>
            <a:endParaRPr lang="en-US" sz="2340" u="sng" dirty="0">
              <a:latin typeface="Helvetica Neue"/>
              <a:cs typeface="Helvetica Neue"/>
            </a:endParaRPr>
          </a:p>
        </p:txBody>
      </p:sp>
      <p:sp>
        <p:nvSpPr>
          <p:cNvPr id="26633" name="Shape 135"/>
          <p:cNvSpPr>
            <a:spLocks noChangeArrowheads="1"/>
          </p:cNvSpPr>
          <p:nvPr/>
        </p:nvSpPr>
        <p:spPr bwMode="auto">
          <a:xfrm>
            <a:off x="868680" y="1440179"/>
            <a:ext cx="3223260" cy="12002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wrap="square" lIns="45697" tIns="45697" rIns="45697" bIns="45697" anchor="ctr">
            <a:spAutoFit/>
          </a:bodyPr>
          <a:lstStyle/>
          <a:p>
            <a:pPr defTabSz="488372">
              <a:spcBef>
                <a:spcPts val="540"/>
              </a:spcBef>
            </a:pPr>
            <a:r>
              <a:rPr lang="en-US" sz="1440" dirty="0">
                <a:solidFill>
                  <a:srgbClr val="DCDEE0">
                    <a:lumMod val="50000"/>
                  </a:srgbClr>
                </a:solidFill>
                <a:latin typeface="Helvetica Neue"/>
                <a:ea typeface="MS PGothic" charset="0"/>
                <a:cs typeface="Helvetica Neue"/>
                <a:sym typeface="Helvetica Neue Light Italic for" charset="0"/>
              </a:rPr>
              <a:t>Field Technicians are overwhelmed with information and lack an effective way to diagnose and resolve issues quickly, which impacts operational efficiency and CSAT</a:t>
            </a:r>
          </a:p>
        </p:txBody>
      </p:sp>
      <p:pic>
        <p:nvPicPr>
          <p:cNvPr id="26635" name="Picture 20"/>
          <p:cNvPicPr>
            <a:picLocks noChangeAspect="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6306890" y="436913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36" name="Picture 13"/>
          <p:cNvPicPr>
            <a:picLocks noChangeAspect="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12164646" y="4365336"/>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37"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110234" y="436913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38" name="Shape 135"/>
          <p:cNvSpPr>
            <a:spLocks noChangeArrowheads="1"/>
          </p:cNvSpPr>
          <p:nvPr/>
        </p:nvSpPr>
        <p:spPr bwMode="auto">
          <a:xfrm>
            <a:off x="5257800" y="4761228"/>
            <a:ext cx="848437"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a:solidFill>
                  <a:srgbClr val="686F76"/>
                </a:solidFill>
                <a:latin typeface="Helvetica Neue"/>
                <a:ea typeface="MS PGothic" charset="0"/>
                <a:cs typeface="Helvetica Neue"/>
                <a:sym typeface="Helvetica Neue Thin" charset="0"/>
              </a:rPr>
              <a:t>Support</a:t>
            </a:r>
          </a:p>
        </p:txBody>
      </p:sp>
      <p:sp>
        <p:nvSpPr>
          <p:cNvPr id="26639" name="Shape 135"/>
          <p:cNvSpPr>
            <a:spLocks noChangeArrowheads="1"/>
          </p:cNvSpPr>
          <p:nvPr/>
        </p:nvSpPr>
        <p:spPr bwMode="auto">
          <a:xfrm>
            <a:off x="6152694" y="4761228"/>
            <a:ext cx="700882"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a:solidFill>
                  <a:srgbClr val="686F76"/>
                </a:solidFill>
                <a:latin typeface="Helvetica Neue"/>
                <a:ea typeface="MS PGothic" charset="0"/>
                <a:cs typeface="Helvetica Neue"/>
                <a:sym typeface="Helvetica Neue Thin" charset="0"/>
              </a:rPr>
              <a:t>Forums</a:t>
            </a:r>
          </a:p>
        </p:txBody>
      </p:sp>
      <p:sp>
        <p:nvSpPr>
          <p:cNvPr id="26640" name="Shape 135"/>
          <p:cNvSpPr>
            <a:spLocks noChangeArrowheads="1"/>
          </p:cNvSpPr>
          <p:nvPr/>
        </p:nvSpPr>
        <p:spPr bwMode="auto">
          <a:xfrm>
            <a:off x="6956041" y="4761228"/>
            <a:ext cx="700882"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Web</a:t>
            </a:r>
          </a:p>
        </p:txBody>
      </p:sp>
      <p:pic>
        <p:nvPicPr>
          <p:cNvPr id="26641"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5347653" y="281464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42" name="Shape 135"/>
          <p:cNvSpPr>
            <a:spLocks noChangeArrowheads="1"/>
          </p:cNvSpPr>
          <p:nvPr/>
        </p:nvSpPr>
        <p:spPr bwMode="auto">
          <a:xfrm>
            <a:off x="7383430" y="3223279"/>
            <a:ext cx="1326622"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Knowledge Base</a:t>
            </a:r>
          </a:p>
        </p:txBody>
      </p:sp>
      <p:pic>
        <p:nvPicPr>
          <p:cNvPr id="26643"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6392832" y="281464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44"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5875021" y="2194561"/>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45" name="Shape 135"/>
          <p:cNvSpPr>
            <a:spLocks noChangeArrowheads="1"/>
          </p:cNvSpPr>
          <p:nvPr/>
        </p:nvSpPr>
        <p:spPr bwMode="auto">
          <a:xfrm>
            <a:off x="5286096" y="3223279"/>
            <a:ext cx="1617631"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Service Manuals</a:t>
            </a:r>
          </a:p>
        </p:txBody>
      </p:sp>
      <p:cxnSp>
        <p:nvCxnSpPr>
          <p:cNvPr id="26" name="Straight Connector 25"/>
          <p:cNvCxnSpPr>
            <a:cxnSpLocks noChangeShapeType="1"/>
          </p:cNvCxnSpPr>
          <p:nvPr/>
        </p:nvCxnSpPr>
        <p:spPr bwMode="auto">
          <a:xfrm flipV="1">
            <a:off x="5809446" y="2814640"/>
            <a:ext cx="262319" cy="101442"/>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cxnSp>
        <p:nvCxnSpPr>
          <p:cNvPr id="27" name="Straight Connector 26"/>
          <p:cNvCxnSpPr>
            <a:cxnSpLocks noChangeShapeType="1"/>
            <a:stCxn id="26644" idx="2"/>
          </p:cNvCxnSpPr>
          <p:nvPr/>
        </p:nvCxnSpPr>
        <p:spPr bwMode="auto">
          <a:xfrm>
            <a:off x="6071756" y="2598905"/>
            <a:ext cx="0" cy="21574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cxnSp>
        <p:nvCxnSpPr>
          <p:cNvPr id="28" name="Straight Connector 27"/>
          <p:cNvCxnSpPr>
            <a:cxnSpLocks noChangeShapeType="1"/>
          </p:cNvCxnSpPr>
          <p:nvPr/>
        </p:nvCxnSpPr>
        <p:spPr bwMode="auto">
          <a:xfrm flipH="1" flipV="1">
            <a:off x="6071768" y="2814640"/>
            <a:ext cx="259586" cy="101442"/>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pic>
        <p:nvPicPr>
          <p:cNvPr id="26650" name="Picture 7"/>
          <p:cNvPicPr>
            <a:picLocks noChangeAspect="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800108" y="2827513"/>
            <a:ext cx="3187443" cy="54021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56"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7350640" y="2125981"/>
            <a:ext cx="393478" cy="3929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57"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8343904" y="2134552"/>
            <a:ext cx="393478" cy="3929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58" name="Picture 30"/>
          <p:cNvPicPr>
            <a:picLocks noChangeAspect="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7849324" y="2811784"/>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66" name="Straight Connector 65"/>
          <p:cNvCxnSpPr>
            <a:cxnSpLocks noChangeShapeType="1"/>
          </p:cNvCxnSpPr>
          <p:nvPr/>
        </p:nvCxnSpPr>
        <p:spPr bwMode="auto">
          <a:xfrm flipV="1">
            <a:off x="8036493" y="2438903"/>
            <a:ext cx="260951" cy="101442"/>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cxnSp>
        <p:nvCxnSpPr>
          <p:cNvPr id="67" name="Straight Connector 66"/>
          <p:cNvCxnSpPr>
            <a:cxnSpLocks noChangeShapeType="1"/>
          </p:cNvCxnSpPr>
          <p:nvPr/>
        </p:nvCxnSpPr>
        <p:spPr bwMode="auto">
          <a:xfrm>
            <a:off x="8046053" y="2538911"/>
            <a:ext cx="0" cy="21574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cxnSp>
        <p:nvCxnSpPr>
          <p:cNvPr id="68" name="Straight Connector 67"/>
          <p:cNvCxnSpPr>
            <a:cxnSpLocks noChangeShapeType="1"/>
          </p:cNvCxnSpPr>
          <p:nvPr/>
        </p:nvCxnSpPr>
        <p:spPr bwMode="auto">
          <a:xfrm flipH="1" flipV="1">
            <a:off x="7775554" y="2438903"/>
            <a:ext cx="260952" cy="101442"/>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sp>
        <p:nvSpPr>
          <p:cNvPr id="53" name="Content Placeholder 2"/>
          <p:cNvSpPr txBox="1">
            <a:spLocks/>
          </p:cNvSpPr>
          <p:nvPr/>
        </p:nvSpPr>
        <p:spPr bwMode="auto">
          <a:xfrm>
            <a:off x="800108" y="533400"/>
            <a:ext cx="13539461" cy="5972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30549" tIns="65272" rIns="130549" bIns="65272"/>
          <a:lstStyle>
            <a:lvl1pPr eaLnBrk="0" hangingPunct="0">
              <a:defRPr sz="2000">
                <a:solidFill>
                  <a:schemeClr val="tx1"/>
                </a:solidFill>
                <a:latin typeface="Helvetica Neue Light" charset="0"/>
                <a:ea typeface="ＭＳ Ｐゴシック" charset="0"/>
                <a:cs typeface="ＭＳ Ｐゴシック" charset="0"/>
                <a:sym typeface="Helvetica Neue Light" charset="0"/>
              </a:defRPr>
            </a:lvl1pPr>
            <a:lvl2pPr marL="742950" indent="-285750" eaLnBrk="0" hangingPunct="0">
              <a:defRPr sz="2000">
                <a:solidFill>
                  <a:schemeClr val="tx1"/>
                </a:solidFill>
                <a:latin typeface="Helvetica Neue Light" charset="0"/>
                <a:ea typeface="ＭＳ Ｐゴシック" charset="0"/>
                <a:sym typeface="Helvetica Neue Light" charset="0"/>
              </a:defRPr>
            </a:lvl2pPr>
            <a:lvl3pPr marL="1143000" indent="-228600" eaLnBrk="0" hangingPunct="0">
              <a:defRPr sz="2000">
                <a:solidFill>
                  <a:schemeClr val="tx1"/>
                </a:solidFill>
                <a:latin typeface="Helvetica Neue Light" charset="0"/>
                <a:ea typeface="ＭＳ Ｐゴシック" charset="0"/>
                <a:sym typeface="Helvetica Neue Light" charset="0"/>
              </a:defRPr>
            </a:lvl3pPr>
            <a:lvl4pPr marL="1600200" indent="-228600" eaLnBrk="0" hangingPunct="0">
              <a:defRPr sz="2000">
                <a:solidFill>
                  <a:schemeClr val="tx1"/>
                </a:solidFill>
                <a:latin typeface="Helvetica Neue Light" charset="0"/>
                <a:ea typeface="ＭＳ Ｐゴシック" charset="0"/>
                <a:sym typeface="Helvetica Neue Light" charset="0"/>
              </a:defRPr>
            </a:lvl4pPr>
            <a:lvl5pPr marL="2057400" indent="-228600" eaLnBrk="0" hangingPunct="0">
              <a:defRPr sz="2000">
                <a:solidFill>
                  <a:schemeClr val="tx1"/>
                </a:solidFill>
                <a:latin typeface="Helvetica Neue Light" charset="0"/>
                <a:ea typeface="ＭＳ Ｐゴシック"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9pPr>
          </a:lstStyle>
          <a:p>
            <a:pPr defTabSz="488372" eaLnBrk="1" hangingPunct="1">
              <a:lnSpc>
                <a:spcPct val="80000"/>
              </a:lnSpc>
              <a:spcBef>
                <a:spcPts val="361"/>
              </a:spcBef>
              <a:defRPr/>
            </a:pPr>
            <a:r>
              <a:rPr lang="en-US" sz="2800" spc="37" dirty="0">
                <a:solidFill>
                  <a:srgbClr val="001934"/>
                </a:solidFill>
                <a:latin typeface="Helvetica Neue"/>
                <a:cs typeface="Helvetica Neue"/>
                <a:sym typeface="HelvNeue Bold for IBM" charset="0"/>
              </a:rPr>
              <a:t>Watson </a:t>
            </a:r>
            <a:r>
              <a:rPr lang="en-US" sz="2800" spc="37" dirty="0" smtClean="0">
                <a:solidFill>
                  <a:srgbClr val="001934"/>
                </a:solidFill>
                <a:latin typeface="Helvetica Neue"/>
                <a:cs typeface="Helvetica Neue"/>
                <a:sym typeface="HelvNeue Bold for IBM" charset="0"/>
              </a:rPr>
              <a:t>Equipment Repair/Maintenance</a:t>
            </a:r>
            <a:endParaRPr lang="en-US" sz="2800" dirty="0">
              <a:solidFill>
                <a:srgbClr val="001934"/>
              </a:solidFill>
              <a:latin typeface="Helvetica Neue"/>
              <a:cs typeface="Helvetica Neue"/>
              <a:sym typeface="HelvNeue Bold for IBM" charset="0"/>
            </a:endParaRPr>
          </a:p>
        </p:txBody>
      </p:sp>
      <p:pic>
        <p:nvPicPr>
          <p:cNvPr id="73"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5505710" y="438008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75" name="Straight Connector 74"/>
          <p:cNvCxnSpPr>
            <a:cxnSpLocks noChangeShapeType="1"/>
            <a:stCxn id="26636" idx="1"/>
          </p:cNvCxnSpPr>
          <p:nvPr/>
        </p:nvCxnSpPr>
        <p:spPr bwMode="auto">
          <a:xfrm flipH="1">
            <a:off x="11753166" y="4562509"/>
            <a:ext cx="411480" cy="857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pic>
        <p:nvPicPr>
          <p:cNvPr id="77" name="Picture 13"/>
          <p:cNvPicPr>
            <a:picLocks noChangeAspect="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11395611" y="4365336"/>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8" name="Shape 135"/>
          <p:cNvSpPr>
            <a:spLocks noChangeArrowheads="1"/>
          </p:cNvSpPr>
          <p:nvPr/>
        </p:nvSpPr>
        <p:spPr bwMode="auto">
          <a:xfrm>
            <a:off x="11219187" y="4776834"/>
            <a:ext cx="700882"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CRM</a:t>
            </a:r>
          </a:p>
        </p:txBody>
      </p:sp>
      <p:cxnSp>
        <p:nvCxnSpPr>
          <p:cNvPr id="81" name="Straight Connector 80"/>
          <p:cNvCxnSpPr>
            <a:cxnSpLocks noChangeShapeType="1"/>
          </p:cNvCxnSpPr>
          <p:nvPr/>
        </p:nvCxnSpPr>
        <p:spPr bwMode="auto">
          <a:xfrm flipH="1">
            <a:off x="11013440" y="4562509"/>
            <a:ext cx="411480" cy="857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pic>
        <p:nvPicPr>
          <p:cNvPr id="82" name="Picture 13"/>
          <p:cNvPicPr>
            <a:picLocks noChangeAspect="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10655887" y="4365336"/>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4" name="TextBox 5"/>
          <p:cNvSpPr txBox="1">
            <a:spLocks noChangeArrowheads="1"/>
          </p:cNvSpPr>
          <p:nvPr/>
        </p:nvSpPr>
        <p:spPr bwMode="auto">
          <a:xfrm>
            <a:off x="5120640" y="1577356"/>
            <a:ext cx="4663440" cy="545326"/>
          </a:xfrm>
          <a:prstGeom prst="rect">
            <a:avLst/>
          </a:prstGeom>
          <a:noFill/>
          <a:ln>
            <a:noFill/>
          </a:ln>
          <a:extLst/>
        </p:spPr>
        <p:txBody>
          <a:bodyPr wrap="square" lIns="87424" tIns="43712" rIns="87424" bIns="43712">
            <a:spAutoFit/>
          </a:bodyPr>
          <a:lstStyle>
            <a:lvl1pPr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defTabSz="488372" eaLnBrk="1" hangingPunct="1"/>
            <a:r>
              <a:rPr lang="en-US" sz="2970" b="1" dirty="0">
                <a:solidFill>
                  <a:srgbClr val="404040"/>
                </a:solidFill>
                <a:latin typeface="Helvetica Neue"/>
                <a:cs typeface="Helvetica Neue"/>
              </a:rPr>
              <a:t>Internal Knowledge</a:t>
            </a:r>
          </a:p>
        </p:txBody>
      </p:sp>
      <p:cxnSp>
        <p:nvCxnSpPr>
          <p:cNvPr id="85" name="Straight Connector 84"/>
          <p:cNvCxnSpPr/>
          <p:nvPr/>
        </p:nvCxnSpPr>
        <p:spPr bwMode="auto">
          <a:xfrm flipH="1">
            <a:off x="5189221" y="1577341"/>
            <a:ext cx="4046220" cy="0"/>
          </a:xfrm>
          <a:prstGeom prst="line">
            <a:avLst/>
          </a:prstGeom>
          <a:noFill/>
          <a:ln w="19050" cap="flat" cmpd="sng">
            <a:solidFill>
              <a:srgbClr val="0AA8FF"/>
            </a:solidFill>
            <a:prstDash val="solid"/>
            <a:bevel/>
          </a:ln>
          <a:effectLst/>
        </p:spPr>
        <p:style>
          <a:lnRef idx="0">
            <a:scrgbClr r="0" g="0" b="0"/>
          </a:lnRef>
          <a:fillRef idx="0">
            <a:scrgbClr r="0" g="0" b="0"/>
          </a:fillRef>
          <a:effectRef idx="0">
            <a:scrgbClr r="0" g="0" b="0"/>
          </a:effectRef>
          <a:fontRef idx="none"/>
        </p:style>
      </p:cxnSp>
      <p:cxnSp>
        <p:nvCxnSpPr>
          <p:cNvPr id="87" name="Straight Connector 86"/>
          <p:cNvCxnSpPr/>
          <p:nvPr/>
        </p:nvCxnSpPr>
        <p:spPr bwMode="auto">
          <a:xfrm flipH="1">
            <a:off x="9784080" y="3733338"/>
            <a:ext cx="4046220" cy="0"/>
          </a:xfrm>
          <a:prstGeom prst="line">
            <a:avLst/>
          </a:prstGeom>
          <a:noFill/>
          <a:ln w="19050" cap="flat" cmpd="sng">
            <a:solidFill>
              <a:srgbClr val="0AA8FF"/>
            </a:solidFill>
            <a:prstDash val="solid"/>
            <a:bevel/>
          </a:ln>
          <a:effectLst/>
        </p:spPr>
        <p:style>
          <a:lnRef idx="0">
            <a:scrgbClr r="0" g="0" b="0"/>
          </a:lnRef>
          <a:fillRef idx="0">
            <a:scrgbClr r="0" g="0" b="0"/>
          </a:fillRef>
          <a:effectRef idx="0">
            <a:scrgbClr r="0" g="0" b="0"/>
          </a:effectRef>
          <a:fontRef idx="none"/>
        </p:style>
      </p:cxnSp>
      <p:cxnSp>
        <p:nvCxnSpPr>
          <p:cNvPr id="88" name="Straight Connector 87"/>
          <p:cNvCxnSpPr/>
          <p:nvPr/>
        </p:nvCxnSpPr>
        <p:spPr bwMode="auto">
          <a:xfrm flipH="1">
            <a:off x="5189221" y="3744411"/>
            <a:ext cx="4046220" cy="0"/>
          </a:xfrm>
          <a:prstGeom prst="line">
            <a:avLst/>
          </a:prstGeom>
          <a:noFill/>
          <a:ln w="19050" cap="flat" cmpd="sng">
            <a:solidFill>
              <a:srgbClr val="0AA8FF"/>
            </a:solidFill>
            <a:prstDash val="solid"/>
            <a:bevel/>
          </a:ln>
          <a:effectLst/>
        </p:spPr>
        <p:style>
          <a:lnRef idx="0">
            <a:scrgbClr r="0" g="0" b="0"/>
          </a:lnRef>
          <a:fillRef idx="0">
            <a:scrgbClr r="0" g="0" b="0"/>
          </a:fillRef>
          <a:effectRef idx="0">
            <a:scrgbClr r="0" g="0" b="0"/>
          </a:effectRef>
          <a:fontRef idx="none"/>
        </p:style>
      </p:cxnSp>
      <p:sp>
        <p:nvSpPr>
          <p:cNvPr id="89" name="TextBox 5"/>
          <p:cNvSpPr txBox="1">
            <a:spLocks noChangeArrowheads="1"/>
          </p:cNvSpPr>
          <p:nvPr/>
        </p:nvSpPr>
        <p:spPr bwMode="auto">
          <a:xfrm>
            <a:off x="9784081" y="3733353"/>
            <a:ext cx="3977641" cy="545326"/>
          </a:xfrm>
          <a:prstGeom prst="rect">
            <a:avLst/>
          </a:prstGeom>
          <a:noFill/>
          <a:ln>
            <a:noFill/>
          </a:ln>
          <a:extLst/>
        </p:spPr>
        <p:txBody>
          <a:bodyPr wrap="square" lIns="87424" tIns="43712" rIns="87424" bIns="43712">
            <a:spAutoFit/>
          </a:bodyPr>
          <a:lstStyle>
            <a:lvl1pPr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defTabSz="488372" eaLnBrk="1" hangingPunct="1"/>
            <a:r>
              <a:rPr lang="en-US" sz="2970" b="1" dirty="0">
                <a:solidFill>
                  <a:srgbClr val="404040"/>
                </a:solidFill>
                <a:latin typeface="Helvetica Neue"/>
                <a:cs typeface="Helvetica Neue"/>
              </a:rPr>
              <a:t>Customer Data</a:t>
            </a:r>
          </a:p>
        </p:txBody>
      </p:sp>
      <p:sp>
        <p:nvSpPr>
          <p:cNvPr id="90" name="TextBox 5"/>
          <p:cNvSpPr txBox="1">
            <a:spLocks noChangeArrowheads="1"/>
          </p:cNvSpPr>
          <p:nvPr/>
        </p:nvSpPr>
        <p:spPr bwMode="auto">
          <a:xfrm>
            <a:off x="5120640" y="3768137"/>
            <a:ext cx="4663440" cy="545326"/>
          </a:xfrm>
          <a:prstGeom prst="rect">
            <a:avLst/>
          </a:prstGeom>
          <a:noFill/>
          <a:ln>
            <a:noFill/>
          </a:ln>
          <a:extLst/>
        </p:spPr>
        <p:txBody>
          <a:bodyPr wrap="square" lIns="87424" tIns="43712" rIns="87424" bIns="43712">
            <a:spAutoFit/>
          </a:bodyPr>
          <a:lstStyle>
            <a:lvl1pPr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defTabSz="488372" eaLnBrk="1" hangingPunct="1"/>
            <a:r>
              <a:rPr lang="en-US" sz="2970" b="1" dirty="0">
                <a:solidFill>
                  <a:srgbClr val="404040"/>
                </a:solidFill>
                <a:latin typeface="Helvetica Neue"/>
                <a:cs typeface="Helvetica Neue"/>
              </a:rPr>
              <a:t>Collaboration Sources</a:t>
            </a:r>
          </a:p>
        </p:txBody>
      </p:sp>
      <p:sp>
        <p:nvSpPr>
          <p:cNvPr id="92" name="Shape 135"/>
          <p:cNvSpPr>
            <a:spLocks noChangeArrowheads="1"/>
          </p:cNvSpPr>
          <p:nvPr/>
        </p:nvSpPr>
        <p:spPr bwMode="auto">
          <a:xfrm>
            <a:off x="12664440" y="2646253"/>
            <a:ext cx="1008484" cy="480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wrap="square"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Service History</a:t>
            </a:r>
          </a:p>
        </p:txBody>
      </p:sp>
      <p:pic>
        <p:nvPicPr>
          <p:cNvPr id="93" name="Picture 13"/>
          <p:cNvPicPr>
            <a:picLocks noChangeAspect="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9835296" y="4365336"/>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95" name="Straight Connector 94"/>
          <p:cNvCxnSpPr>
            <a:cxnSpLocks noChangeShapeType="1"/>
          </p:cNvCxnSpPr>
          <p:nvPr/>
        </p:nvCxnSpPr>
        <p:spPr bwMode="auto">
          <a:xfrm flipH="1">
            <a:off x="10251464" y="4562509"/>
            <a:ext cx="411480" cy="857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pic>
        <p:nvPicPr>
          <p:cNvPr id="96" name="Picture 13"/>
          <p:cNvPicPr>
            <a:picLocks noChangeAspect="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12941276" y="4365336"/>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97" name="Straight Connector 96"/>
          <p:cNvCxnSpPr>
            <a:cxnSpLocks noChangeShapeType="1"/>
            <a:stCxn id="96" idx="1"/>
          </p:cNvCxnSpPr>
          <p:nvPr/>
        </p:nvCxnSpPr>
        <p:spPr bwMode="auto">
          <a:xfrm flipH="1">
            <a:off x="12529796" y="4562509"/>
            <a:ext cx="411480" cy="8573"/>
          </a:xfrm>
          <a:prstGeom prst="line">
            <a:avLst/>
          </a:prstGeom>
          <a:noFill/>
          <a:ln w="25400">
            <a:solidFill>
              <a:srgbClr val="686F76"/>
            </a:solidFill>
            <a:round/>
            <a:headEnd/>
            <a:tailEnd/>
          </a:ln>
          <a:effectLst/>
          <a:extLst>
            <a:ext uri="{909E8E84-426E-40dd-AFC4-6F175D3DCCD1}">
              <a14:hiddenFill xmlns:a14="http://schemas.microsoft.com/office/drawing/2010/main" xmlns="">
                <a:noFill/>
              </a14:hiddenFill>
            </a:ext>
          </a:extLst>
        </p:spPr>
      </p:cxnSp>
      <p:sp>
        <p:nvSpPr>
          <p:cNvPr id="98" name="Shape 135"/>
          <p:cNvSpPr>
            <a:spLocks noChangeArrowheads="1"/>
          </p:cNvSpPr>
          <p:nvPr/>
        </p:nvSpPr>
        <p:spPr bwMode="auto">
          <a:xfrm>
            <a:off x="12664445" y="4679887"/>
            <a:ext cx="932874" cy="480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Eligible Offers</a:t>
            </a:r>
          </a:p>
        </p:txBody>
      </p:sp>
      <p:pic>
        <p:nvPicPr>
          <p:cNvPr id="100" name="Picture 20"/>
          <p:cNvPicPr>
            <a:picLocks noChangeAspect="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1107490" y="226314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1"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2069160" y="226314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2" name="Shape 135"/>
          <p:cNvSpPr>
            <a:spLocks noChangeArrowheads="1"/>
          </p:cNvSpPr>
          <p:nvPr/>
        </p:nvSpPr>
        <p:spPr bwMode="auto">
          <a:xfrm>
            <a:off x="10059578" y="2645326"/>
            <a:ext cx="848437" cy="480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Work Orders</a:t>
            </a:r>
          </a:p>
        </p:txBody>
      </p:sp>
      <p:sp>
        <p:nvSpPr>
          <p:cNvPr id="103" name="Shape 135"/>
          <p:cNvSpPr>
            <a:spLocks noChangeArrowheads="1"/>
          </p:cNvSpPr>
          <p:nvPr/>
        </p:nvSpPr>
        <p:spPr bwMode="auto">
          <a:xfrm>
            <a:off x="10919425" y="2645326"/>
            <a:ext cx="770970" cy="480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Service Requests</a:t>
            </a:r>
          </a:p>
        </p:txBody>
      </p:sp>
      <p:sp>
        <p:nvSpPr>
          <p:cNvPr id="104" name="Shape 135"/>
          <p:cNvSpPr>
            <a:spLocks noChangeArrowheads="1"/>
          </p:cNvSpPr>
          <p:nvPr/>
        </p:nvSpPr>
        <p:spPr bwMode="auto">
          <a:xfrm>
            <a:off x="11800146" y="2645326"/>
            <a:ext cx="932874" cy="480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Service Entitlement</a:t>
            </a:r>
          </a:p>
        </p:txBody>
      </p:sp>
      <p:pic>
        <p:nvPicPr>
          <p:cNvPr id="105"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0306306" y="2274091"/>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06" name="Straight Connector 105"/>
          <p:cNvCxnSpPr/>
          <p:nvPr/>
        </p:nvCxnSpPr>
        <p:spPr bwMode="auto">
          <a:xfrm flipH="1">
            <a:off x="9921240" y="1577341"/>
            <a:ext cx="4046220" cy="0"/>
          </a:xfrm>
          <a:prstGeom prst="line">
            <a:avLst/>
          </a:prstGeom>
          <a:noFill/>
          <a:ln w="19050" cap="flat" cmpd="sng">
            <a:solidFill>
              <a:srgbClr val="0AA8FF"/>
            </a:solidFill>
            <a:prstDash val="solid"/>
            <a:bevel/>
          </a:ln>
          <a:effectLst/>
        </p:spPr>
        <p:style>
          <a:lnRef idx="0">
            <a:scrgbClr r="0" g="0" b="0"/>
          </a:lnRef>
          <a:fillRef idx="0">
            <a:scrgbClr r="0" g="0" b="0"/>
          </a:fillRef>
          <a:effectRef idx="0">
            <a:scrgbClr r="0" g="0" b="0"/>
          </a:effectRef>
          <a:fontRef idx="none"/>
        </p:style>
      </p:cxnSp>
      <p:sp>
        <p:nvSpPr>
          <p:cNvPr id="107" name="TextBox 5"/>
          <p:cNvSpPr txBox="1">
            <a:spLocks noChangeArrowheads="1"/>
          </p:cNvSpPr>
          <p:nvPr/>
        </p:nvSpPr>
        <p:spPr bwMode="auto">
          <a:xfrm>
            <a:off x="9921241" y="1577356"/>
            <a:ext cx="3909060" cy="545326"/>
          </a:xfrm>
          <a:prstGeom prst="rect">
            <a:avLst/>
          </a:prstGeom>
          <a:noFill/>
          <a:ln>
            <a:noFill/>
          </a:ln>
          <a:extLst/>
        </p:spPr>
        <p:txBody>
          <a:bodyPr wrap="square" lIns="87424" tIns="43712" rIns="87424" bIns="43712">
            <a:spAutoFit/>
          </a:bodyPr>
          <a:lstStyle>
            <a:lvl1pPr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defTabSz="488372" eaLnBrk="1" hangingPunct="1"/>
            <a:r>
              <a:rPr lang="en-US" sz="2970" b="1" dirty="0">
                <a:solidFill>
                  <a:srgbClr val="404040"/>
                </a:solidFill>
                <a:latin typeface="Helvetica Neue"/>
                <a:cs typeface="Helvetica Neue"/>
              </a:rPr>
              <a:t>Field Notes</a:t>
            </a:r>
          </a:p>
        </p:txBody>
      </p:sp>
      <p:sp>
        <p:nvSpPr>
          <p:cNvPr id="13" name="Isosceles Triangle 12"/>
          <p:cNvSpPr/>
          <p:nvPr/>
        </p:nvSpPr>
        <p:spPr>
          <a:xfrm rot="10800000">
            <a:off x="5066583" y="6003215"/>
            <a:ext cx="8283659" cy="374728"/>
          </a:xfrm>
          <a:prstGeom prst="triangle">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lIns="82295" tIns="41147" rIns="82295" bIns="41147" rtlCol="0" anchor="ctr"/>
          <a:lstStyle/>
          <a:p>
            <a:pPr algn="ctr"/>
            <a:endParaRPr lang="en-US" sz="2340">
              <a:latin typeface="Helvetica Neue"/>
              <a:cs typeface="Helvetica Neue"/>
            </a:endParaRPr>
          </a:p>
        </p:txBody>
      </p:sp>
      <p:sp>
        <p:nvSpPr>
          <p:cNvPr id="128" name="TextBox 21"/>
          <p:cNvSpPr txBox="1">
            <a:spLocks noChangeArrowheads="1"/>
          </p:cNvSpPr>
          <p:nvPr/>
        </p:nvSpPr>
        <p:spPr bwMode="auto">
          <a:xfrm>
            <a:off x="5189228" y="6789420"/>
            <a:ext cx="2318632" cy="754381"/>
          </a:xfrm>
          <a:prstGeom prst="rect">
            <a:avLst/>
          </a:prstGeom>
          <a:solidFill>
            <a:schemeClr val="accent3"/>
          </a:solidFill>
          <a:ln>
            <a:noFill/>
          </a:ln>
          <a:extLst/>
        </p:spPr>
        <p:txBody>
          <a:bodyPr wrap="square" lIns="87380" tIns="43689" rIns="87380" bIns="43689">
            <a:noAutofit/>
          </a:bodyPr>
          <a:lstStyle>
            <a:lvl1pPr defTabSz="1385888"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defTabSz="1385888"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defTabSz="1385888"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defTabSz="1385888"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defTabSz="1385888"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algn="ctr" eaLnBrk="1" hangingPunct="1">
              <a:spcAft>
                <a:spcPts val="540"/>
              </a:spcAft>
            </a:pPr>
            <a:r>
              <a:rPr lang="en-US" sz="2160" dirty="0">
                <a:solidFill>
                  <a:schemeClr val="bg1"/>
                </a:solidFill>
                <a:latin typeface="Helvetica Neue"/>
                <a:ea typeface="ＭＳ Ｐゴシック" charset="0"/>
                <a:cs typeface="Helvetica Neue"/>
              </a:rPr>
              <a:t>Aggregated Data Views</a:t>
            </a:r>
          </a:p>
        </p:txBody>
      </p:sp>
      <p:sp>
        <p:nvSpPr>
          <p:cNvPr id="129" name="TextBox 21"/>
          <p:cNvSpPr txBox="1">
            <a:spLocks noChangeArrowheads="1"/>
          </p:cNvSpPr>
          <p:nvPr/>
        </p:nvSpPr>
        <p:spPr bwMode="auto">
          <a:xfrm>
            <a:off x="8151247" y="6789421"/>
            <a:ext cx="2318632" cy="753029"/>
          </a:xfrm>
          <a:prstGeom prst="rect">
            <a:avLst/>
          </a:prstGeom>
          <a:solidFill>
            <a:schemeClr val="accent3"/>
          </a:solidFill>
          <a:ln>
            <a:noFill/>
          </a:ln>
          <a:extLst/>
        </p:spPr>
        <p:txBody>
          <a:bodyPr wrap="square" lIns="87380" tIns="43689" rIns="87380" bIns="43689">
            <a:noAutofit/>
          </a:bodyPr>
          <a:lstStyle>
            <a:lvl1pPr defTabSz="1385888"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defTabSz="1385888"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defTabSz="1385888"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defTabSz="1385888"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defTabSz="1385888"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algn="ctr" eaLnBrk="1" hangingPunct="1">
              <a:spcAft>
                <a:spcPts val="540"/>
              </a:spcAft>
            </a:pPr>
            <a:r>
              <a:rPr lang="en-US" sz="2160" dirty="0">
                <a:solidFill>
                  <a:schemeClr val="bg1"/>
                </a:solidFill>
                <a:latin typeface="Helvetica Neue"/>
                <a:ea typeface="ＭＳ Ｐゴシック" charset="0"/>
                <a:cs typeface="Helvetica Neue"/>
              </a:rPr>
              <a:t>Cognitive Learning</a:t>
            </a:r>
          </a:p>
        </p:txBody>
      </p:sp>
      <p:sp>
        <p:nvSpPr>
          <p:cNvPr id="130" name="TextBox 21"/>
          <p:cNvSpPr txBox="1">
            <a:spLocks noChangeArrowheads="1"/>
          </p:cNvSpPr>
          <p:nvPr/>
        </p:nvSpPr>
        <p:spPr bwMode="auto">
          <a:xfrm>
            <a:off x="11018521" y="6789421"/>
            <a:ext cx="2318632" cy="753029"/>
          </a:xfrm>
          <a:prstGeom prst="rect">
            <a:avLst/>
          </a:prstGeom>
          <a:solidFill>
            <a:schemeClr val="accent3"/>
          </a:solidFill>
          <a:ln>
            <a:noFill/>
          </a:ln>
          <a:extLst/>
        </p:spPr>
        <p:txBody>
          <a:bodyPr wrap="square" lIns="87380" tIns="43689" rIns="87380" bIns="43689">
            <a:noAutofit/>
          </a:bodyPr>
          <a:lstStyle>
            <a:lvl1pPr defTabSz="1385888" eaLnBrk="0" hangingPunct="0">
              <a:defRPr sz="2000">
                <a:solidFill>
                  <a:schemeClr val="tx1"/>
                </a:solidFill>
                <a:latin typeface="Helvetica Neue Light" charset="0"/>
                <a:ea typeface="MS PGothic" charset="0"/>
                <a:cs typeface="MS PGothic" charset="0"/>
                <a:sym typeface="Helvetica Neue Light" charset="0"/>
              </a:defRPr>
            </a:lvl1pPr>
            <a:lvl2pPr marL="742950" indent="-285750" defTabSz="1385888" eaLnBrk="0" hangingPunct="0">
              <a:defRPr sz="2000">
                <a:solidFill>
                  <a:schemeClr val="tx1"/>
                </a:solidFill>
                <a:latin typeface="Helvetica Neue Light" charset="0"/>
                <a:ea typeface="MS PGothic" charset="0"/>
                <a:cs typeface="MS PGothic" charset="0"/>
                <a:sym typeface="Helvetica Neue Light" charset="0"/>
              </a:defRPr>
            </a:lvl2pPr>
            <a:lvl3pPr marL="1143000" indent="-228600" defTabSz="1385888" eaLnBrk="0" hangingPunct="0">
              <a:defRPr sz="2000">
                <a:solidFill>
                  <a:schemeClr val="tx1"/>
                </a:solidFill>
                <a:latin typeface="Helvetica Neue Light" charset="0"/>
                <a:ea typeface="MS PGothic" charset="0"/>
                <a:cs typeface="MS PGothic" charset="0"/>
                <a:sym typeface="Helvetica Neue Light" charset="0"/>
              </a:defRPr>
            </a:lvl3pPr>
            <a:lvl4pPr marL="1600200" indent="-228600" defTabSz="1385888" eaLnBrk="0" hangingPunct="0">
              <a:defRPr sz="2000">
                <a:solidFill>
                  <a:schemeClr val="tx1"/>
                </a:solidFill>
                <a:latin typeface="Helvetica Neue Light" charset="0"/>
                <a:ea typeface="MS PGothic" charset="0"/>
                <a:cs typeface="MS PGothic" charset="0"/>
                <a:sym typeface="Helvetica Neue Light" charset="0"/>
              </a:defRPr>
            </a:lvl4pPr>
            <a:lvl5pPr marL="2057400" indent="-228600" defTabSz="1385888" eaLnBrk="0" hangingPunct="0">
              <a:defRPr sz="2000">
                <a:solidFill>
                  <a:schemeClr val="tx1"/>
                </a:solidFill>
                <a:latin typeface="Helvetica Neue Light" charset="0"/>
                <a:ea typeface="MS PGothic" charset="0"/>
                <a:cs typeface="MS PGothic" charset="0"/>
                <a:sym typeface="Helvetica Neue Light" charset="0"/>
              </a:defRPr>
            </a:lvl5pPr>
            <a:lvl6pPr marL="25146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6pPr>
            <a:lvl7pPr marL="29718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7pPr>
            <a:lvl8pPr marL="34290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8pPr>
            <a:lvl9pPr marL="3886200" indent="-228600" defTabSz="1385888" eaLnBrk="0" fontAlgn="base" hangingPunct="0">
              <a:spcBef>
                <a:spcPct val="0"/>
              </a:spcBef>
              <a:spcAft>
                <a:spcPct val="0"/>
              </a:spcAft>
              <a:defRPr sz="2000">
                <a:solidFill>
                  <a:schemeClr val="tx1"/>
                </a:solidFill>
                <a:latin typeface="Helvetica Neue Light" charset="0"/>
                <a:ea typeface="MS PGothic" charset="0"/>
                <a:cs typeface="MS PGothic" charset="0"/>
                <a:sym typeface="Helvetica Neue Light" charset="0"/>
              </a:defRPr>
            </a:lvl9pPr>
          </a:lstStyle>
          <a:p>
            <a:pPr algn="ctr" eaLnBrk="1" hangingPunct="1">
              <a:spcAft>
                <a:spcPts val="540"/>
              </a:spcAft>
            </a:pPr>
            <a:r>
              <a:rPr lang="en-US" sz="2160" dirty="0">
                <a:solidFill>
                  <a:schemeClr val="bg1"/>
                </a:solidFill>
                <a:latin typeface="Helvetica Neue"/>
                <a:ea typeface="ＭＳ Ｐゴシック" charset="0"/>
                <a:cs typeface="Helvetica Neue"/>
              </a:rPr>
              <a:t>Point of Impact Insights</a:t>
            </a:r>
          </a:p>
        </p:txBody>
      </p:sp>
      <p:pic>
        <p:nvPicPr>
          <p:cNvPr id="137"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8010748" y="436913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8" name="Shape 135"/>
          <p:cNvSpPr>
            <a:spLocks noChangeArrowheads="1"/>
          </p:cNvSpPr>
          <p:nvPr/>
        </p:nvSpPr>
        <p:spPr bwMode="auto">
          <a:xfrm>
            <a:off x="7856555" y="4761228"/>
            <a:ext cx="700882"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Peers</a:t>
            </a:r>
          </a:p>
        </p:txBody>
      </p:sp>
      <p:pic>
        <p:nvPicPr>
          <p:cNvPr id="139" name="Picture 41"/>
          <p:cNvPicPr>
            <a:picLocks noChangeAspect="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2952348" y="2263142"/>
            <a:ext cx="393478" cy="3943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1" name="Shape 135"/>
          <p:cNvSpPr>
            <a:spLocks noChangeArrowheads="1"/>
          </p:cNvSpPr>
          <p:nvPr/>
        </p:nvSpPr>
        <p:spPr bwMode="auto">
          <a:xfrm>
            <a:off x="9621821" y="4769281"/>
            <a:ext cx="848066" cy="2861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400000"/>
                <a:headEnd/>
                <a:tailEnd/>
              </a14:hiddenLine>
            </a:ext>
          </a:extLst>
        </p:spPr>
        <p:txBody>
          <a:bodyPr lIns="45697" tIns="45697" rIns="45697" bIns="45697" anchor="ctr">
            <a:spAutoFit/>
          </a:bodyPr>
          <a:lstStyle/>
          <a:p>
            <a:pPr algn="ctr" defTabSz="488372"/>
            <a:r>
              <a:rPr lang="en-US" sz="1260" dirty="0">
                <a:solidFill>
                  <a:srgbClr val="686F76"/>
                </a:solidFill>
                <a:latin typeface="Helvetica Neue"/>
                <a:ea typeface="MS PGothic" charset="0"/>
                <a:cs typeface="Helvetica Neue"/>
                <a:sym typeface="Helvetica Neue Thin" charset="0"/>
              </a:rPr>
              <a:t>Location</a:t>
            </a:r>
          </a:p>
        </p:txBody>
      </p:sp>
      <p:sp>
        <p:nvSpPr>
          <p:cNvPr id="143" name="TextBox 142"/>
          <p:cNvSpPr txBox="1">
            <a:spLocks/>
          </p:cNvSpPr>
          <p:nvPr/>
        </p:nvSpPr>
        <p:spPr>
          <a:xfrm>
            <a:off x="6012180" y="6260259"/>
            <a:ext cx="468134" cy="623218"/>
          </a:xfrm>
          <a:prstGeom prst="ellipse">
            <a:avLst/>
          </a:prstGeom>
          <a:noFill/>
        </p:spPr>
        <p:txBody>
          <a:bodyPr wrap="none" lIns="82295" tIns="41147" rIns="82295" bIns="41147" rtlCol="0" anchor="ctr">
            <a:spAutoFit/>
          </a:bodyPr>
          <a:lstStyle/>
          <a:p>
            <a:r>
              <a:rPr lang="en-US" sz="2340" dirty="0">
                <a:solidFill>
                  <a:schemeClr val="bg2">
                    <a:lumMod val="50000"/>
                  </a:schemeClr>
                </a:solidFill>
                <a:latin typeface="Helvetica Neue"/>
                <a:cs typeface="Helvetica Neue"/>
              </a:rPr>
              <a:t>1</a:t>
            </a:r>
          </a:p>
        </p:txBody>
      </p:sp>
      <p:sp>
        <p:nvSpPr>
          <p:cNvPr id="145" name="TextBox 144"/>
          <p:cNvSpPr txBox="1">
            <a:spLocks/>
          </p:cNvSpPr>
          <p:nvPr/>
        </p:nvSpPr>
        <p:spPr>
          <a:xfrm>
            <a:off x="9008928" y="6260259"/>
            <a:ext cx="468134" cy="623218"/>
          </a:xfrm>
          <a:prstGeom prst="ellipse">
            <a:avLst/>
          </a:prstGeom>
          <a:noFill/>
        </p:spPr>
        <p:txBody>
          <a:bodyPr wrap="none" lIns="82295" tIns="41147" rIns="82295" bIns="41147" rtlCol="0" anchor="ctr">
            <a:spAutoFit/>
          </a:bodyPr>
          <a:lstStyle/>
          <a:p>
            <a:r>
              <a:rPr lang="en-US" sz="2340" dirty="0">
                <a:solidFill>
                  <a:schemeClr val="bg2">
                    <a:lumMod val="50000"/>
                  </a:schemeClr>
                </a:solidFill>
                <a:latin typeface="Helvetica Neue"/>
                <a:cs typeface="Helvetica Neue"/>
              </a:rPr>
              <a:t>2</a:t>
            </a:r>
          </a:p>
        </p:txBody>
      </p:sp>
      <p:sp>
        <p:nvSpPr>
          <p:cNvPr id="147" name="TextBox 146"/>
          <p:cNvSpPr txBox="1">
            <a:spLocks/>
          </p:cNvSpPr>
          <p:nvPr/>
        </p:nvSpPr>
        <p:spPr>
          <a:xfrm>
            <a:off x="11844416" y="6260259"/>
            <a:ext cx="468134" cy="623218"/>
          </a:xfrm>
          <a:prstGeom prst="ellipse">
            <a:avLst/>
          </a:prstGeom>
          <a:noFill/>
        </p:spPr>
        <p:txBody>
          <a:bodyPr wrap="none" lIns="82295" tIns="41147" rIns="82295" bIns="41147" rtlCol="0" anchor="ctr">
            <a:spAutoFit/>
          </a:bodyPr>
          <a:lstStyle/>
          <a:p>
            <a:r>
              <a:rPr lang="en-US" sz="2340" dirty="0">
                <a:solidFill>
                  <a:schemeClr val="bg2">
                    <a:lumMod val="50000"/>
                  </a:schemeClr>
                </a:solidFill>
                <a:latin typeface="Helvetica Neue"/>
                <a:cs typeface="Helvetica Neue"/>
              </a:rPr>
              <a:t>3</a:t>
            </a:r>
          </a:p>
        </p:txBody>
      </p:sp>
      <p:sp>
        <p:nvSpPr>
          <p:cNvPr id="4" name="Rectangle 3"/>
          <p:cNvSpPr/>
          <p:nvPr/>
        </p:nvSpPr>
        <p:spPr>
          <a:xfrm>
            <a:off x="800101" y="926068"/>
            <a:ext cx="13304518" cy="369332"/>
          </a:xfrm>
          <a:prstGeom prst="rect">
            <a:avLst/>
          </a:prstGeom>
        </p:spPr>
        <p:txBody>
          <a:bodyPr wrap="square">
            <a:spAutoFit/>
          </a:bodyPr>
          <a:lstStyle/>
          <a:p>
            <a:r>
              <a:rPr lang="en-US" sz="1800" i="1">
                <a:solidFill>
                  <a:srgbClr val="404040"/>
                </a:solidFill>
                <a:latin typeface="HelvNeue Light for IBM" charset="0"/>
                <a:ea typeface="HelvNeue Light for IBM" charset="0"/>
                <a:cs typeface="HelvNeue Light for IBM" charset="0"/>
              </a:rPr>
              <a:t>Telecommunications, Electronics, Airlines, Media Companies, Energy Providers &amp; Utilities industries</a:t>
            </a:r>
            <a:r>
              <a:rPr lang="en-US" sz="1800">
                <a:latin typeface="HelvNeue Light for IBM" charset="0"/>
                <a:ea typeface="HelvNeue Light for IBM" charset="0"/>
                <a:cs typeface="HelvNeue Light for IBM" charset="0"/>
              </a:rPr>
              <a:t> </a:t>
            </a:r>
          </a:p>
        </p:txBody>
      </p:sp>
    </p:spTree>
    <p:extLst>
      <p:ext uri="{BB962C8B-B14F-4D97-AF65-F5344CB8AC3E}">
        <p14:creationId xmlns:p14="http://schemas.microsoft.com/office/powerpoint/2010/main" val="8930852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762000"/>
            <a:ext cx="13258801" cy="1158874"/>
          </a:xfrm>
        </p:spPr>
        <p:txBody>
          <a:bodyPr/>
          <a:lstStyle/>
          <a:p>
            <a:r>
              <a:rPr lang="en-US" sz="2800" spc="41" dirty="0" smtClean="0">
                <a:solidFill>
                  <a:srgbClr val="001934"/>
                </a:solidFill>
                <a:latin typeface="Helvetica Neue"/>
                <a:cs typeface="Helvetica Neue"/>
                <a:sym typeface="HelvNeue Bold for IBM" charset="0"/>
              </a:rPr>
              <a:t>Leveraging Watson specifically for equipment repair drives substantive value for </a:t>
            </a:r>
            <a:r>
              <a:rPr lang="en-US" sz="2800" spc="41" smtClean="0">
                <a:solidFill>
                  <a:srgbClr val="001934"/>
                </a:solidFill>
                <a:latin typeface="Helvetica Neue"/>
                <a:cs typeface="Helvetica Neue"/>
                <a:sym typeface="HelvNeue Bold for IBM" charset="0"/>
              </a:rPr>
              <a:t>clients while improving </a:t>
            </a:r>
            <a:r>
              <a:rPr lang="en-US" sz="2800" spc="41" dirty="0" smtClean="0">
                <a:solidFill>
                  <a:srgbClr val="001934"/>
                </a:solidFill>
                <a:latin typeface="Helvetica Neue"/>
                <a:cs typeface="Helvetica Neue"/>
                <a:sym typeface="HelvNeue Bold for IBM" charset="0"/>
              </a:rPr>
              <a:t>the technician experience</a:t>
            </a:r>
            <a:r>
              <a:rPr lang="en-US" sz="2800" spc="41" dirty="0">
                <a:solidFill>
                  <a:srgbClr val="001934"/>
                </a:solidFill>
                <a:latin typeface="Helvetica Neue"/>
                <a:cs typeface="Helvetica Neue"/>
              </a:rPr>
              <a:t/>
            </a:r>
            <a:br>
              <a:rPr lang="en-US" sz="2800" spc="41" dirty="0">
                <a:solidFill>
                  <a:srgbClr val="001934"/>
                </a:solidFill>
                <a:latin typeface="Helvetica Neue"/>
                <a:cs typeface="Helvetica Neue"/>
              </a:rPr>
            </a:br>
            <a:r>
              <a:rPr lang="en-US" sz="2800" spc="41" dirty="0">
                <a:solidFill>
                  <a:srgbClr val="001934"/>
                </a:solidFill>
                <a:latin typeface="Helvetica Neue"/>
                <a:cs typeface="Helvetica Neue"/>
                <a:sym typeface="HelvNeue Bold for IBM" charset="0"/>
              </a:rPr>
              <a:t/>
            </a:r>
            <a:br>
              <a:rPr lang="en-US" sz="2800" spc="41" dirty="0">
                <a:solidFill>
                  <a:srgbClr val="001934"/>
                </a:solidFill>
                <a:latin typeface="Helvetica Neue"/>
                <a:cs typeface="Helvetica Neue"/>
                <a:sym typeface="HelvNeue Bold for IBM" charset="0"/>
              </a:rPr>
            </a:br>
            <a:endParaRPr lang="en-US" sz="2800" spc="41" dirty="0">
              <a:solidFill>
                <a:srgbClr val="001934"/>
              </a:solidFill>
              <a:latin typeface="Helvetica Neue"/>
              <a:cs typeface="Helvetica Neue"/>
            </a:endParaRPr>
          </a:p>
        </p:txBody>
      </p:sp>
      <p:graphicFrame>
        <p:nvGraphicFramePr>
          <p:cNvPr id="5" name="Group 148"/>
          <p:cNvGraphicFramePr>
            <a:graphicFrameLocks noGrp="1"/>
          </p:cNvGraphicFramePr>
          <p:nvPr>
            <p:extLst>
              <p:ext uri="{D42A27DB-BD31-4B8C-83A1-F6EECF244321}">
                <p14:modId xmlns:p14="http://schemas.microsoft.com/office/powerpoint/2010/main" val="1954601627"/>
              </p:ext>
            </p:extLst>
          </p:nvPr>
        </p:nvGraphicFramePr>
        <p:xfrm>
          <a:off x="457201" y="2362199"/>
          <a:ext cx="13258800" cy="2415616"/>
        </p:xfrm>
        <a:graphic>
          <a:graphicData uri="http://schemas.openxmlformats.org/drawingml/2006/table">
            <a:tbl>
              <a:tblPr/>
              <a:tblGrid>
                <a:gridCol w="4419599"/>
                <a:gridCol w="4572000"/>
                <a:gridCol w="4267201"/>
              </a:tblGrid>
              <a:tr h="1441365">
                <a:tc>
                  <a:txBody>
                    <a:bodyPr/>
                    <a:lstStyle>
                      <a:lvl1pPr>
                        <a:spcBef>
                          <a:spcPct val="20000"/>
                        </a:spcBef>
                        <a:buFont typeface="Arial" charset="0"/>
                        <a:defRPr sz="2800">
                          <a:solidFill>
                            <a:schemeClr val="tx1"/>
                          </a:solidFill>
                          <a:latin typeface="Calibri" charset="0"/>
                          <a:ea typeface="MS PGothic" charset="-128"/>
                        </a:defRPr>
                      </a:lvl1pPr>
                      <a:lvl2pPr marL="742950" indent="-285750">
                        <a:spcBef>
                          <a:spcPct val="20000"/>
                        </a:spcBef>
                        <a:buFont typeface="Arial" charset="0"/>
                        <a:defRPr sz="2400">
                          <a:solidFill>
                            <a:schemeClr val="tx1"/>
                          </a:solidFill>
                          <a:latin typeface="Calibri" charset="0"/>
                          <a:ea typeface="MS PGothic" charset="-128"/>
                        </a:defRPr>
                      </a:lvl2pPr>
                      <a:lvl3pPr marL="1143000" indent="-228600">
                        <a:spcBef>
                          <a:spcPct val="20000"/>
                        </a:spcBef>
                        <a:buFont typeface="Arial" charset="0"/>
                        <a:defRPr sz="2000">
                          <a:solidFill>
                            <a:schemeClr val="tx1"/>
                          </a:solidFill>
                          <a:latin typeface="Calibri" charset="0"/>
                          <a:ea typeface="MS PGothic" charset="-128"/>
                        </a:defRPr>
                      </a:lvl3pPr>
                      <a:lvl4pPr marL="1600200" indent="-228600">
                        <a:spcBef>
                          <a:spcPct val="20000"/>
                        </a:spcBef>
                        <a:buFont typeface="Arial" charset="0"/>
                        <a:defRPr>
                          <a:solidFill>
                            <a:schemeClr val="tx1"/>
                          </a:solidFill>
                          <a:latin typeface="Calibri" charset="0"/>
                          <a:ea typeface="MS PGothic" charset="-128"/>
                        </a:defRPr>
                      </a:lvl4pPr>
                      <a:lvl5pPr marL="2057400" indent="-228600">
                        <a:spcBef>
                          <a:spcPct val="20000"/>
                        </a:spcBef>
                        <a:buFont typeface="Arial" charset="0"/>
                        <a:defRPr>
                          <a:solidFill>
                            <a:schemeClr val="tx1"/>
                          </a:solidFill>
                          <a:latin typeface="Calibri" charset="0"/>
                          <a:ea typeface="MS PGothic"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MS PGothic"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MS PGothic"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MS PGothic"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MS PGothic" charset="-128"/>
                        </a:defRPr>
                      </a:lvl9p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cap="none" normalizeH="0" baseline="0" dirty="0" smtClean="0">
                          <a:ln>
                            <a:noFill/>
                          </a:ln>
                          <a:solidFill>
                            <a:srgbClr val="16AF4B"/>
                          </a:solidFill>
                          <a:effectLst/>
                          <a:latin typeface="Calibri Light"/>
                          <a:ea typeface="Helvetica Neue" charset="0"/>
                          <a:cs typeface="Calibri Light"/>
                        </a:rPr>
                        <a:t>Reduce</a:t>
                      </a:r>
                      <a:r>
                        <a:rPr kumimoji="0" lang="en-US" altLang="en-US" sz="3200" b="0" i="0" u="none" strike="noStrike" cap="none" normalizeH="0" baseline="0" dirty="0" smtClean="0">
                          <a:ln>
                            <a:noFill/>
                          </a:ln>
                          <a:solidFill>
                            <a:srgbClr val="00B0F0"/>
                          </a:solidFill>
                          <a:effectLst/>
                          <a:latin typeface="Calibri Light"/>
                          <a:ea typeface="Helvetica Neue" charset="0"/>
                          <a:cs typeface="Calibri Light"/>
                        </a:rPr>
                        <a:t/>
                      </a:r>
                      <a:br>
                        <a:rPr kumimoji="0" lang="en-US" altLang="en-US" sz="3200" b="0" i="0" u="none" strike="noStrike" cap="none" normalizeH="0" baseline="0" dirty="0" smtClean="0">
                          <a:ln>
                            <a:noFill/>
                          </a:ln>
                          <a:solidFill>
                            <a:srgbClr val="00B0F0"/>
                          </a:solidFill>
                          <a:effectLst/>
                          <a:latin typeface="Calibri Light"/>
                          <a:ea typeface="Helvetica Neue" charset="0"/>
                          <a:cs typeface="Calibri Light"/>
                        </a:rPr>
                      </a:br>
                      <a:r>
                        <a:rPr kumimoji="0" lang="en-US" altLang="en-US" sz="2800" b="0" i="0" u="none" strike="noStrike" cap="none" normalizeH="0" baseline="0" dirty="0" smtClean="0">
                          <a:ln>
                            <a:noFill/>
                          </a:ln>
                          <a:solidFill>
                            <a:schemeClr val="tx1"/>
                          </a:solidFill>
                          <a:effectLst/>
                          <a:latin typeface="Calibri Light"/>
                          <a:ea typeface="Helvetica Neue" charset="0"/>
                          <a:cs typeface="Calibri Light"/>
                        </a:rPr>
                        <a:t>Operating Cost </a:t>
                      </a:r>
                    </a:p>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Calibri Light"/>
                        <a:ea typeface="Helvetica Neue" charset="0"/>
                        <a:cs typeface="Calibri Light"/>
                      </a:endParaRPr>
                    </a:p>
                  </a:txBody>
                  <a:tcPr marL="155448" marR="155448" marT="0" marB="0" horzOverflow="overflow">
                    <a:lnL>
                      <a:noFill/>
                    </a:lnL>
                    <a:lnR w="6350" cap="flat" cmpd="sng" algn="ctr">
                      <a:solidFill>
                        <a:schemeClr val="tx1"/>
                      </a:solidFill>
                      <a:prstDash val="sysDash"/>
                      <a:round/>
                      <a:headEnd type="none" w="med" len="med"/>
                      <a:tailEnd type="none" w="med" len="med"/>
                    </a:lnR>
                    <a:lnT>
                      <a:noFill/>
                    </a:lnT>
                    <a:lnB>
                      <a:noFill/>
                    </a:lnB>
                    <a:lnTlToBr>
                      <a:noFill/>
                    </a:lnTlToBr>
                    <a:lnBlToTr>
                      <a:noFill/>
                    </a:lnBlToTr>
                    <a:noFill/>
                  </a:tcPr>
                </a:tc>
                <a:tc>
                  <a:txBody>
                    <a:bodyPr/>
                    <a:lstStyle>
                      <a:lvl1pPr>
                        <a:spcBef>
                          <a:spcPct val="20000"/>
                        </a:spcBef>
                        <a:buFont typeface="Arial" charset="0"/>
                        <a:defRPr sz="2800">
                          <a:solidFill>
                            <a:schemeClr val="tx1"/>
                          </a:solidFill>
                          <a:latin typeface="Calibri" charset="0"/>
                          <a:ea typeface="MS PGothic" charset="-128"/>
                        </a:defRPr>
                      </a:lvl1pPr>
                      <a:lvl2pPr marL="742950" indent="-285750">
                        <a:spcBef>
                          <a:spcPct val="20000"/>
                        </a:spcBef>
                        <a:buFont typeface="Arial" charset="0"/>
                        <a:defRPr sz="2400">
                          <a:solidFill>
                            <a:schemeClr val="tx1"/>
                          </a:solidFill>
                          <a:latin typeface="Calibri" charset="0"/>
                          <a:ea typeface="MS PGothic" charset="-128"/>
                        </a:defRPr>
                      </a:lvl2pPr>
                      <a:lvl3pPr marL="1143000" indent="-228600">
                        <a:spcBef>
                          <a:spcPct val="20000"/>
                        </a:spcBef>
                        <a:buFont typeface="Arial" charset="0"/>
                        <a:defRPr sz="2000">
                          <a:solidFill>
                            <a:schemeClr val="tx1"/>
                          </a:solidFill>
                          <a:latin typeface="Calibri" charset="0"/>
                          <a:ea typeface="MS PGothic" charset="-128"/>
                        </a:defRPr>
                      </a:lvl3pPr>
                      <a:lvl4pPr marL="1600200" indent="-228600">
                        <a:spcBef>
                          <a:spcPct val="20000"/>
                        </a:spcBef>
                        <a:buFont typeface="Arial" charset="0"/>
                        <a:defRPr>
                          <a:solidFill>
                            <a:schemeClr val="tx1"/>
                          </a:solidFill>
                          <a:latin typeface="Calibri" charset="0"/>
                          <a:ea typeface="MS PGothic" charset="-128"/>
                        </a:defRPr>
                      </a:lvl4pPr>
                      <a:lvl5pPr marL="2057400" indent="-228600">
                        <a:spcBef>
                          <a:spcPct val="20000"/>
                        </a:spcBef>
                        <a:buFont typeface="Arial" charset="0"/>
                        <a:defRPr>
                          <a:solidFill>
                            <a:schemeClr val="tx1"/>
                          </a:solidFill>
                          <a:latin typeface="Calibri" charset="0"/>
                          <a:ea typeface="MS PGothic"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MS PGothic"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MS PGothic"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MS PGothic"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MS PGothic" charset="-128"/>
                        </a:defRPr>
                      </a:lvl9p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2800" b="0" i="0" u="none" strike="noStrike" cap="none" normalizeH="0" baseline="0" dirty="0" smtClean="0">
                          <a:ln>
                            <a:noFill/>
                          </a:ln>
                          <a:solidFill>
                            <a:srgbClr val="00B0F0"/>
                          </a:solidFill>
                          <a:effectLst/>
                          <a:latin typeface="Calibri Light"/>
                          <a:ea typeface="Helvetica Neue" charset="0"/>
                          <a:cs typeface="Calibri Light"/>
                        </a:rPr>
                        <a:t>Improve</a:t>
                      </a:r>
                      <a:br>
                        <a:rPr kumimoji="0" lang="en-US" altLang="en-US" sz="2800" b="0" i="0" u="none" strike="noStrike" cap="none" normalizeH="0" baseline="0" dirty="0" smtClean="0">
                          <a:ln>
                            <a:noFill/>
                          </a:ln>
                          <a:solidFill>
                            <a:srgbClr val="00B0F0"/>
                          </a:solidFill>
                          <a:effectLst/>
                          <a:latin typeface="Calibri Light"/>
                          <a:ea typeface="Helvetica Neue" charset="0"/>
                          <a:cs typeface="Calibri Light"/>
                        </a:rPr>
                      </a:br>
                      <a:r>
                        <a:rPr kumimoji="0" lang="en-US" altLang="en-US" sz="2800" b="0" i="0" u="none" strike="noStrike" cap="none" normalizeH="0" baseline="0" dirty="0" smtClean="0">
                          <a:ln>
                            <a:noFill/>
                          </a:ln>
                          <a:solidFill>
                            <a:schemeClr val="tx1"/>
                          </a:solidFill>
                          <a:effectLst/>
                          <a:latin typeface="Calibri Light"/>
                          <a:ea typeface="Helvetica Neue" charset="0"/>
                          <a:cs typeface="Calibri Light"/>
                        </a:rPr>
                        <a:t>Customer Satisfaction</a:t>
                      </a:r>
                    </a:p>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Calibri Light"/>
                        <a:ea typeface="Helvetica Neue" charset="0"/>
                        <a:cs typeface="Calibri Light"/>
                      </a:endParaRPr>
                    </a:p>
                  </a:txBody>
                  <a:tcPr marL="155448" marR="155448" marT="0" marB="0" horzOverflow="overflow">
                    <a:lnL w="6350" cap="flat" cmpd="sng" algn="ctr">
                      <a:solidFill>
                        <a:schemeClr val="tx1"/>
                      </a:solidFill>
                      <a:prstDash val="sysDash"/>
                      <a:round/>
                      <a:headEnd type="none" w="med" len="med"/>
                      <a:tailEnd type="none" w="med" len="med"/>
                    </a:lnL>
                    <a:lnR w="6350" cap="flat" cmpd="sng" algn="ctr">
                      <a:solidFill>
                        <a:schemeClr val="tx1"/>
                      </a:solidFill>
                      <a:prstDash val="sysDash"/>
                      <a:round/>
                      <a:headEnd type="none" w="med" len="med"/>
                      <a:tailEnd type="none" w="med" len="med"/>
                    </a:lnR>
                    <a:lnT>
                      <a:noFill/>
                    </a:lnT>
                    <a:lnB>
                      <a:noFill/>
                    </a:lnB>
                    <a:lnTlToBr>
                      <a:noFill/>
                    </a:lnTlToBr>
                    <a:lnBlToTr>
                      <a:noFill/>
                    </a:lnBlToTr>
                    <a:noFill/>
                  </a:tcPr>
                </a:tc>
                <a:tc>
                  <a:txBody>
                    <a:bodyPr/>
                    <a:lstStyle>
                      <a:lvl1pPr>
                        <a:spcBef>
                          <a:spcPct val="20000"/>
                        </a:spcBef>
                        <a:buFont typeface="Arial" charset="0"/>
                        <a:defRPr sz="2800">
                          <a:solidFill>
                            <a:schemeClr val="tx1"/>
                          </a:solidFill>
                          <a:latin typeface="Calibri" charset="0"/>
                          <a:ea typeface="MS PGothic" charset="-128"/>
                        </a:defRPr>
                      </a:lvl1pPr>
                      <a:lvl2pPr marL="742950" indent="-285750">
                        <a:spcBef>
                          <a:spcPct val="20000"/>
                        </a:spcBef>
                        <a:buFont typeface="Arial" charset="0"/>
                        <a:defRPr sz="2400">
                          <a:solidFill>
                            <a:schemeClr val="tx1"/>
                          </a:solidFill>
                          <a:latin typeface="Calibri" charset="0"/>
                          <a:ea typeface="MS PGothic" charset="-128"/>
                        </a:defRPr>
                      </a:lvl2pPr>
                      <a:lvl3pPr marL="1143000" indent="-228600">
                        <a:spcBef>
                          <a:spcPct val="20000"/>
                        </a:spcBef>
                        <a:buFont typeface="Arial" charset="0"/>
                        <a:defRPr sz="2000">
                          <a:solidFill>
                            <a:schemeClr val="tx1"/>
                          </a:solidFill>
                          <a:latin typeface="Calibri" charset="0"/>
                          <a:ea typeface="MS PGothic" charset="-128"/>
                        </a:defRPr>
                      </a:lvl3pPr>
                      <a:lvl4pPr marL="1600200" indent="-228600">
                        <a:spcBef>
                          <a:spcPct val="20000"/>
                        </a:spcBef>
                        <a:buFont typeface="Arial" charset="0"/>
                        <a:defRPr>
                          <a:solidFill>
                            <a:schemeClr val="tx1"/>
                          </a:solidFill>
                          <a:latin typeface="Calibri" charset="0"/>
                          <a:ea typeface="MS PGothic" charset="-128"/>
                        </a:defRPr>
                      </a:lvl4pPr>
                      <a:lvl5pPr marL="2057400" indent="-228600">
                        <a:spcBef>
                          <a:spcPct val="20000"/>
                        </a:spcBef>
                        <a:buFont typeface="Arial" charset="0"/>
                        <a:defRPr>
                          <a:solidFill>
                            <a:schemeClr val="tx1"/>
                          </a:solidFill>
                          <a:latin typeface="Calibri" charset="0"/>
                          <a:ea typeface="MS PGothic"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MS PGothic"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MS PGothic"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MS PGothic"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MS PGothic" charset="-128"/>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rgbClr val="E87F2E"/>
                          </a:solidFill>
                          <a:effectLst/>
                          <a:latin typeface="Calibri Light"/>
                          <a:ea typeface="Helvetica Neue" charset="0"/>
                          <a:cs typeface="Calibri Light"/>
                        </a:rPr>
                        <a:t>Increase</a:t>
                      </a:r>
                      <a:r>
                        <a:rPr kumimoji="0" lang="en-US" altLang="en-US" sz="2800" b="0" i="0" u="none" strike="noStrike" cap="none" normalizeH="0" baseline="0" dirty="0">
                          <a:ln>
                            <a:noFill/>
                          </a:ln>
                          <a:solidFill>
                            <a:srgbClr val="00B0F0"/>
                          </a:solidFill>
                          <a:effectLst/>
                          <a:latin typeface="Calibri Light"/>
                          <a:ea typeface="Helvetica Neue" charset="0"/>
                          <a:cs typeface="Calibri Light"/>
                        </a:rPr>
                        <a:t/>
                      </a:r>
                      <a:br>
                        <a:rPr kumimoji="0" lang="en-US" altLang="en-US" sz="2800" b="0" i="0" u="none" strike="noStrike" cap="none" normalizeH="0" baseline="0" dirty="0">
                          <a:ln>
                            <a:noFill/>
                          </a:ln>
                          <a:solidFill>
                            <a:srgbClr val="00B0F0"/>
                          </a:solidFill>
                          <a:effectLst/>
                          <a:latin typeface="Calibri Light"/>
                          <a:ea typeface="Helvetica Neue" charset="0"/>
                          <a:cs typeface="Calibri Light"/>
                        </a:rPr>
                      </a:br>
                      <a:r>
                        <a:rPr kumimoji="0" lang="en-US" altLang="en-US" sz="2800" b="0" i="0" u="none" strike="noStrike" cap="none" normalizeH="0" baseline="0" dirty="0">
                          <a:ln>
                            <a:noFill/>
                          </a:ln>
                          <a:solidFill>
                            <a:schemeClr val="tx1"/>
                          </a:solidFill>
                          <a:effectLst/>
                          <a:latin typeface="Calibri Light"/>
                          <a:ea typeface="Helvetica Neue" charset="0"/>
                          <a:cs typeface="Calibri Light"/>
                        </a:rPr>
                        <a:t>Opportunities </a:t>
                      </a:r>
                      <a:r>
                        <a:rPr kumimoji="0" lang="en-US" altLang="en-US" sz="2800" b="0" i="0" u="none" strike="noStrike" cap="none" normalizeH="0" baseline="0" dirty="0" smtClean="0">
                          <a:ln>
                            <a:noFill/>
                          </a:ln>
                          <a:solidFill>
                            <a:schemeClr val="tx1"/>
                          </a:solidFill>
                          <a:effectLst/>
                          <a:latin typeface="Calibri Light"/>
                          <a:ea typeface="Helvetica Neue" charset="0"/>
                          <a:cs typeface="Calibri Light"/>
                        </a:rPr>
                        <a:t>To </a:t>
                      </a:r>
                      <a:r>
                        <a:rPr kumimoji="0" lang="en-US" altLang="en-US" sz="2800" b="0" i="0" u="none" strike="noStrike" cap="none" normalizeH="0" baseline="0" dirty="0">
                          <a:ln>
                            <a:noFill/>
                          </a:ln>
                          <a:solidFill>
                            <a:schemeClr val="tx1"/>
                          </a:solidFill>
                          <a:effectLst/>
                          <a:latin typeface="Calibri Light"/>
                          <a:ea typeface="Helvetica Neue" charset="0"/>
                          <a:cs typeface="Calibri Light"/>
                        </a:rPr>
                        <a:t>Sell</a:t>
                      </a:r>
                    </a:p>
                  </a:txBody>
                  <a:tcPr marL="155448" marR="155448" marT="0" marB="0" horzOverflow="overflow">
                    <a:lnL w="6350" cap="flat" cmpd="sng" algn="ctr">
                      <a:solidFill>
                        <a:schemeClr val="tx1"/>
                      </a:solidFill>
                      <a:prstDash val="sysDash"/>
                      <a:round/>
                      <a:headEnd type="none" w="med" len="med"/>
                      <a:tailEnd type="none" w="med" len="med"/>
                    </a:lnL>
                    <a:lnR w="6350" cap="flat" cmpd="sng" algn="ctr">
                      <a:noFill/>
                      <a:prstDash val="sysDash"/>
                      <a:round/>
                      <a:headEnd type="none" w="med" len="med"/>
                      <a:tailEnd type="none" w="med" len="med"/>
                    </a:lnR>
                    <a:lnT>
                      <a:noFill/>
                    </a:lnT>
                    <a:lnB>
                      <a:noFill/>
                    </a:lnB>
                    <a:lnTlToBr>
                      <a:noFill/>
                    </a:lnTlToBr>
                    <a:lnBlToTr>
                      <a:noFill/>
                    </a:lnBlToTr>
                    <a:noFill/>
                  </a:tcPr>
                </a:tc>
              </a:tr>
              <a:tr h="97425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Helvetica Neue" charset="0"/>
                        <a:ea typeface="Helvetica Neue" charset="0"/>
                        <a:cs typeface="Helvetica Neue" charset="0"/>
                      </a:endParaRPr>
                    </a:p>
                  </a:txBody>
                  <a:tcPr marL="155448" marR="155448" marT="0" marB="0" horzOverflow="overflow">
                    <a:lnL>
                      <a:noFill/>
                    </a:lnL>
                    <a:lnR w="6350" cap="flat" cmpd="sng" algn="ctr">
                      <a:solidFill>
                        <a:schemeClr val="tx1"/>
                      </a:solidFill>
                      <a:prstDash val="sysDash"/>
                      <a:round/>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Helvetica Neue" charset="0"/>
                        <a:ea typeface="Helvetica Neue" charset="0"/>
                        <a:cs typeface="Helvetica Neue" charset="0"/>
                      </a:endParaRPr>
                    </a:p>
                  </a:txBody>
                  <a:tcPr marL="155448" marR="155448" marT="0" marB="0" horzOverflow="overflow">
                    <a:lnL w="6350" cap="flat" cmpd="sng" algn="ctr">
                      <a:solidFill>
                        <a:schemeClr val="tx1"/>
                      </a:solidFill>
                      <a:prstDash val="sysDash"/>
                      <a:round/>
                      <a:headEnd type="none" w="med" len="med"/>
                      <a:tailEnd type="none" w="med" len="med"/>
                    </a:lnL>
                    <a:lnR w="6350" cap="flat" cmpd="sng" algn="ctr">
                      <a:solidFill>
                        <a:schemeClr val="tx1"/>
                      </a:solidFill>
                      <a:prstDash val="sysDash"/>
                      <a:round/>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Helvetica Neue" charset="0"/>
                        <a:ea typeface="Helvetica Neue" charset="0"/>
                        <a:cs typeface="Helvetica Neue" charset="0"/>
                      </a:endParaRPr>
                    </a:p>
                  </a:txBody>
                  <a:tcPr marL="155448" marR="155448" marT="0" marB="0" horzOverflow="overflow">
                    <a:lnL w="6350" cap="flat" cmpd="sng" algn="ctr">
                      <a:solidFill>
                        <a:schemeClr val="tx1"/>
                      </a:solidFill>
                      <a:prstDash val="sysDash"/>
                      <a:round/>
                      <a:headEnd type="none" w="med" len="med"/>
                      <a:tailEnd type="none" w="med" len="med"/>
                    </a:lnL>
                    <a:lnR w="6350" cap="flat" cmpd="sng" algn="ctr">
                      <a:noFill/>
                      <a:prstDash val="sysDash"/>
                      <a:round/>
                      <a:headEnd type="none" w="med" len="med"/>
                      <a:tailEnd type="none" w="med" len="med"/>
                    </a:lnR>
                    <a:lnT>
                      <a:noFill/>
                    </a:lnT>
                    <a:lnB>
                      <a:noFill/>
                    </a:lnB>
                    <a:lnTlToBr>
                      <a:noFill/>
                    </a:lnTlToBr>
                    <a:lnBlToTr>
                      <a:noFill/>
                    </a:lnBlToTr>
                    <a:noFill/>
                  </a:tcPr>
                </a:tc>
              </a:tr>
            </a:tbl>
          </a:graphicData>
        </a:graphic>
      </p:graphicFrame>
      <p:pic>
        <p:nvPicPr>
          <p:cNvPr id="6" name="Picture 8" descr="C:\Users\ITSOUSER\Desktop\Images\Icon-White-Cell-Phone_06.png"/>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1049000" y="3581926"/>
            <a:ext cx="705139" cy="685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7" descr="C:\Users\ITSOUSER\Desktop\Images\Icon-White-Cell-Phone_04.png"/>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2438400" y="3581926"/>
            <a:ext cx="685800" cy="68580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9" descr="C:\Users\ITSOUSER\Desktop\Jobs Folder\Telco PPT\Images\Smile-Blue.png"/>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743701" y="3581400"/>
            <a:ext cx="685800" cy="6843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Rectangle 8"/>
          <p:cNvSpPr/>
          <p:nvPr/>
        </p:nvSpPr>
        <p:spPr>
          <a:xfrm>
            <a:off x="1233767" y="4605501"/>
            <a:ext cx="3871633" cy="3062375"/>
          </a:xfrm>
          <a:prstGeom prst="rect">
            <a:avLst/>
          </a:prstGeom>
        </p:spPr>
        <p:txBody>
          <a:bodyPr wrap="square" lIns="91439" tIns="45719" rIns="91439" bIns="45719">
            <a:spAutoFit/>
          </a:bodyPr>
          <a:lstStyle/>
          <a:p>
            <a:pPr indent="-285599" defTabSz="542635">
              <a:spcBef>
                <a:spcPts val="600"/>
              </a:spcBef>
              <a:buClr>
                <a:srgbClr val="00B05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First time fix rate</a:t>
            </a:r>
          </a:p>
          <a:p>
            <a:pPr indent="-285599" defTabSz="542635">
              <a:spcBef>
                <a:spcPts val="600"/>
              </a:spcBef>
              <a:buClr>
                <a:srgbClr val="00B05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Cost/job savings</a:t>
            </a:r>
          </a:p>
          <a:p>
            <a:pPr indent="-285599" defTabSz="542635">
              <a:spcBef>
                <a:spcPts val="600"/>
              </a:spcBef>
              <a:buClr>
                <a:srgbClr val="00B05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Service write-off savings</a:t>
            </a:r>
          </a:p>
          <a:p>
            <a:pPr indent="-285599" defTabSz="542635">
              <a:spcBef>
                <a:spcPts val="600"/>
              </a:spcBef>
              <a:buClr>
                <a:srgbClr val="00B05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Warranty cost savings</a:t>
            </a:r>
            <a:endParaRPr lang="en-US" sz="2400" dirty="0">
              <a:solidFill>
                <a:schemeClr val="bg2">
                  <a:lumMod val="50000"/>
                </a:schemeClr>
              </a:solidFill>
              <a:latin typeface="Calibri Light"/>
              <a:cs typeface="Calibri Light"/>
              <a:sym typeface="Helvetica Neue Light" charset="0"/>
            </a:endParaRPr>
          </a:p>
          <a:p>
            <a:pPr indent="-285599" defTabSz="542635">
              <a:spcBef>
                <a:spcPts val="600"/>
              </a:spcBef>
              <a:buClr>
                <a:srgbClr val="00B050"/>
              </a:buClr>
              <a:buFont typeface="ZapfDingbatsITC" charset="0"/>
              <a:buChar char="▲"/>
            </a:pPr>
            <a:r>
              <a:rPr lang="en-US" sz="2400" dirty="0">
                <a:solidFill>
                  <a:schemeClr val="bg2">
                    <a:lumMod val="50000"/>
                  </a:schemeClr>
                </a:solidFill>
                <a:latin typeface="Calibri Light"/>
                <a:cs typeface="Calibri Light"/>
                <a:sym typeface="Helvetica Neue Light" charset="0"/>
              </a:rPr>
              <a:t>Training cost </a:t>
            </a:r>
            <a:r>
              <a:rPr lang="en-US" sz="2400" dirty="0" smtClean="0">
                <a:solidFill>
                  <a:schemeClr val="bg2">
                    <a:lumMod val="50000"/>
                  </a:schemeClr>
                </a:solidFill>
                <a:latin typeface="Calibri Light"/>
                <a:cs typeface="Calibri Light"/>
                <a:sym typeface="Helvetica Neue Light" charset="0"/>
              </a:rPr>
              <a:t>savings</a:t>
            </a:r>
          </a:p>
          <a:p>
            <a:pPr indent="-285599" defTabSz="542635">
              <a:spcBef>
                <a:spcPts val="600"/>
              </a:spcBef>
              <a:buClr>
                <a:srgbClr val="00B050"/>
              </a:buClr>
              <a:buFont typeface="ZapfDingbatsITC" charset="0"/>
              <a:buChar char="▲"/>
            </a:pPr>
            <a:r>
              <a:rPr lang="en-US" sz="2400" dirty="0" smtClean="0">
                <a:solidFill>
                  <a:schemeClr val="bg2">
                    <a:lumMod val="50000"/>
                  </a:schemeClr>
                </a:solidFill>
                <a:latin typeface="Calibri Light"/>
                <a:cs typeface="Calibri Light"/>
                <a:sym typeface="Helvetica Neue Light" charset="0"/>
              </a:rPr>
              <a:t>Unified Metrics/Improved Decisions</a:t>
            </a:r>
            <a:endParaRPr lang="en-US" sz="2400" dirty="0">
              <a:solidFill>
                <a:schemeClr val="bg2">
                  <a:lumMod val="50000"/>
                </a:schemeClr>
              </a:solidFill>
              <a:latin typeface="Calibri Light"/>
              <a:cs typeface="Calibri Light"/>
              <a:sym typeface="Helvetica Neue Light" charset="0"/>
            </a:endParaRPr>
          </a:p>
        </p:txBody>
      </p:sp>
      <p:sp>
        <p:nvSpPr>
          <p:cNvPr id="13" name="Rectangle 12"/>
          <p:cNvSpPr/>
          <p:nvPr/>
        </p:nvSpPr>
        <p:spPr>
          <a:xfrm>
            <a:off x="4991101" y="4619876"/>
            <a:ext cx="4191000" cy="1800491"/>
          </a:xfrm>
          <a:prstGeom prst="rect">
            <a:avLst/>
          </a:prstGeom>
        </p:spPr>
        <p:txBody>
          <a:bodyPr wrap="square" lIns="91439" tIns="45719" rIns="91439" bIns="45719">
            <a:spAutoFit/>
          </a:bodyPr>
          <a:lstStyle/>
          <a:p>
            <a:pPr indent="-285599" defTabSz="542635">
              <a:spcBef>
                <a:spcPts val="600"/>
              </a:spcBef>
              <a:buClr>
                <a:srgbClr val="389DD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Customer Lifetime </a:t>
            </a:r>
            <a:r>
              <a:rPr lang="en-US" sz="2400" dirty="0" smtClean="0">
                <a:solidFill>
                  <a:schemeClr val="bg2">
                    <a:lumMod val="50000"/>
                  </a:schemeClr>
                </a:solidFill>
                <a:latin typeface="Calibri Light"/>
                <a:ea typeface="MS PGothic" charset="0"/>
                <a:cs typeface="Calibri Light"/>
                <a:sym typeface="Helvetica Neue Thin" charset="0"/>
              </a:rPr>
              <a:t>Value</a:t>
            </a:r>
          </a:p>
          <a:p>
            <a:pPr indent="-285599" defTabSz="542635">
              <a:spcBef>
                <a:spcPts val="600"/>
              </a:spcBef>
              <a:buClr>
                <a:srgbClr val="389DD0"/>
              </a:buClr>
              <a:buFont typeface="ZapfDingbatsITC" charset="0"/>
              <a:buChar char="▲"/>
            </a:pPr>
            <a:r>
              <a:rPr lang="en-US" sz="2400" dirty="0" smtClean="0">
                <a:solidFill>
                  <a:schemeClr val="bg2">
                    <a:lumMod val="50000"/>
                  </a:schemeClr>
                </a:solidFill>
                <a:latin typeface="Calibri Light"/>
                <a:ea typeface="MS PGothic" charset="0"/>
                <a:cs typeface="Calibri Light"/>
                <a:sym typeface="Helvetica Neue Thin" charset="0"/>
              </a:rPr>
              <a:t>Reduced </a:t>
            </a:r>
            <a:r>
              <a:rPr lang="en-US" sz="2400" dirty="0">
                <a:solidFill>
                  <a:schemeClr val="bg2">
                    <a:lumMod val="50000"/>
                  </a:schemeClr>
                </a:solidFill>
                <a:latin typeface="Calibri Light"/>
                <a:ea typeface="MS PGothic" charset="0"/>
                <a:cs typeface="Calibri Light"/>
                <a:sym typeface="Helvetica Neue Thin" charset="0"/>
              </a:rPr>
              <a:t>Customer </a:t>
            </a:r>
            <a:r>
              <a:rPr lang="en-US" sz="2400" dirty="0" smtClean="0">
                <a:solidFill>
                  <a:schemeClr val="bg2">
                    <a:lumMod val="50000"/>
                  </a:schemeClr>
                </a:solidFill>
                <a:latin typeface="Calibri Light"/>
                <a:ea typeface="MS PGothic" charset="0"/>
                <a:cs typeface="Calibri Light"/>
                <a:sym typeface="Helvetica Neue Thin" charset="0"/>
              </a:rPr>
              <a:t>Churn</a:t>
            </a:r>
          </a:p>
          <a:p>
            <a:pPr indent="-285599" defTabSz="542635">
              <a:spcBef>
                <a:spcPts val="600"/>
              </a:spcBef>
              <a:buClr>
                <a:srgbClr val="389DD0"/>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Improved information </a:t>
            </a:r>
            <a:r>
              <a:rPr lang="en-US" sz="2400" dirty="0" smtClean="0">
                <a:solidFill>
                  <a:schemeClr val="bg2">
                    <a:lumMod val="50000"/>
                  </a:schemeClr>
                </a:solidFill>
                <a:latin typeface="Calibri Light"/>
                <a:ea typeface="MS PGothic" charset="0"/>
                <a:cs typeface="Calibri Light"/>
                <a:sym typeface="Helvetica Neue Thin" charset="0"/>
              </a:rPr>
              <a:t>sharing</a:t>
            </a:r>
            <a:endParaRPr lang="en-US" sz="2400" dirty="0">
              <a:solidFill>
                <a:schemeClr val="bg2">
                  <a:lumMod val="50000"/>
                </a:schemeClr>
              </a:solidFill>
              <a:latin typeface="Calibri Light"/>
              <a:ea typeface="MS PGothic" charset="0"/>
              <a:cs typeface="Calibri Light"/>
              <a:sym typeface="Helvetica Neue Thin" charset="0"/>
            </a:endParaRPr>
          </a:p>
          <a:p>
            <a:pPr indent="-285599" defTabSz="542635">
              <a:spcBef>
                <a:spcPts val="600"/>
              </a:spcBef>
              <a:buClr>
                <a:srgbClr val="389DD0"/>
              </a:buClr>
              <a:buFont typeface="ZapfDingbatsITC" charset="0"/>
              <a:buChar char="▲"/>
            </a:pPr>
            <a:endParaRPr lang="en-US" sz="2400" dirty="0" smtClean="0">
              <a:solidFill>
                <a:schemeClr val="bg2">
                  <a:lumMod val="50000"/>
                </a:schemeClr>
              </a:solidFill>
              <a:latin typeface="Calibri Light"/>
              <a:ea typeface="MS PGothic" charset="0"/>
              <a:cs typeface="Calibri Light"/>
              <a:sym typeface="Helvetica Neue Thin" charset="0"/>
            </a:endParaRPr>
          </a:p>
        </p:txBody>
      </p:sp>
      <p:sp>
        <p:nvSpPr>
          <p:cNvPr id="14" name="Rectangle 13"/>
          <p:cNvSpPr/>
          <p:nvPr/>
        </p:nvSpPr>
        <p:spPr>
          <a:xfrm>
            <a:off x="10193294" y="4572000"/>
            <a:ext cx="4513306" cy="1402244"/>
          </a:xfrm>
          <a:prstGeom prst="rect">
            <a:avLst/>
          </a:prstGeom>
        </p:spPr>
        <p:txBody>
          <a:bodyPr wrap="square" lIns="91439" tIns="45719" rIns="91439" bIns="45719">
            <a:spAutoFit/>
          </a:bodyPr>
          <a:lstStyle/>
          <a:p>
            <a:pPr indent="-285599" defTabSz="542635">
              <a:spcBef>
                <a:spcPts val="600"/>
              </a:spcBef>
              <a:buClr>
                <a:srgbClr val="EB7E26"/>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Part Sales</a:t>
            </a:r>
          </a:p>
          <a:p>
            <a:pPr indent="-285599" defTabSz="542635">
              <a:spcBef>
                <a:spcPts val="600"/>
              </a:spcBef>
              <a:buClr>
                <a:srgbClr val="EB7E26"/>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Warranty</a:t>
            </a:r>
          </a:p>
          <a:p>
            <a:pPr indent="-285599" defTabSz="542635">
              <a:spcBef>
                <a:spcPts val="600"/>
              </a:spcBef>
              <a:buClr>
                <a:srgbClr val="EB7E26"/>
              </a:buClr>
              <a:buFont typeface="ZapfDingbatsITC" charset="0"/>
              <a:buChar char="▲"/>
            </a:pPr>
            <a:r>
              <a:rPr lang="en-US" sz="2400" dirty="0">
                <a:solidFill>
                  <a:schemeClr val="bg2">
                    <a:lumMod val="50000"/>
                  </a:schemeClr>
                </a:solidFill>
                <a:latin typeface="Calibri Light"/>
                <a:ea typeface="MS PGothic" charset="0"/>
                <a:cs typeface="Calibri Light"/>
                <a:sym typeface="Helvetica Neue Thin" charset="0"/>
              </a:rPr>
              <a:t>Service Contracts</a:t>
            </a:r>
            <a:endParaRPr lang="en-US" sz="2400" dirty="0">
              <a:solidFill>
                <a:schemeClr val="bg2">
                  <a:lumMod val="50000"/>
                </a:schemeClr>
              </a:solidFill>
              <a:latin typeface="Calibri Light"/>
              <a:cs typeface="Calibri Light"/>
              <a:sym typeface="Helvetica Neue Light" charset="0"/>
            </a:endParaRPr>
          </a:p>
        </p:txBody>
      </p:sp>
    </p:spTree>
    <p:extLst>
      <p:ext uri="{BB962C8B-B14F-4D97-AF65-F5344CB8AC3E}">
        <p14:creationId xmlns:p14="http://schemas.microsoft.com/office/powerpoint/2010/main" val="3884342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latin typeface="Helvetica Neue" charset="0"/>
                <a:ea typeface="Helvetica Neue" charset="0"/>
                <a:cs typeface="Helvetica Neue" charset="0"/>
              </a:rPr>
              <a:t>A live demo site for Equipment Repair/Maintenance (script in appendix)</a:t>
            </a:r>
            <a:endParaRPr lang="en-US" sz="2800" dirty="0">
              <a:latin typeface="Helvetica Neue" charset="0"/>
              <a:ea typeface="Helvetica Neue" charset="0"/>
              <a:cs typeface="Helvetica Neue" charset="0"/>
            </a:endParaRPr>
          </a:p>
        </p:txBody>
      </p:sp>
      <p:sp>
        <p:nvSpPr>
          <p:cNvPr id="3" name="Content Placeholder 2"/>
          <p:cNvSpPr>
            <a:spLocks noGrp="1"/>
          </p:cNvSpPr>
          <p:nvPr>
            <p:ph idx="1"/>
          </p:nvPr>
        </p:nvSpPr>
        <p:spPr>
          <a:xfrm>
            <a:off x="457200" y="1350962"/>
            <a:ext cx="13441363" cy="5430838"/>
          </a:xfrm>
        </p:spPr>
        <p:txBody>
          <a:bodyPr/>
          <a:lstStyle/>
          <a:p>
            <a:r>
              <a:rPr lang="en-US" sz="2400" dirty="0" smtClean="0"/>
              <a:t>Demo Link: </a:t>
            </a:r>
            <a:r>
              <a:rPr lang="en-US" sz="2400" dirty="0" smtClean="0">
                <a:hlinkClick r:id="rId2"/>
              </a:rPr>
              <a:t>equipment repair/maintenance</a:t>
            </a:r>
            <a:endParaRPr lang="en-US" sz="2400" dirty="0" smtClean="0"/>
          </a:p>
          <a:p>
            <a:r>
              <a:rPr lang="en-US" sz="2400" dirty="0" smtClean="0"/>
              <a:t>Username</a:t>
            </a:r>
            <a:r>
              <a:rPr lang="en-US" sz="2400" dirty="0"/>
              <a:t>: </a:t>
            </a:r>
            <a:r>
              <a:rPr lang="en-US" sz="2400" dirty="0" err="1" smtClean="0"/>
              <a:t>wfsa</a:t>
            </a:r>
            <a:r>
              <a:rPr lang="en-US" sz="2400" dirty="0" smtClean="0"/>
              <a:t>-demo </a:t>
            </a:r>
          </a:p>
          <a:p>
            <a:r>
              <a:rPr lang="en-US" sz="2400" dirty="0" smtClean="0"/>
              <a:t>Password</a:t>
            </a:r>
            <a:r>
              <a:rPr lang="en-US" sz="2400" dirty="0"/>
              <a:t>: </a:t>
            </a:r>
            <a:r>
              <a:rPr lang="en-US" sz="2400" dirty="0" err="1"/>
              <a:t>wfs</a:t>
            </a:r>
            <a:r>
              <a:rPr lang="en-US" sz="2400" dirty="0"/>
              <a:t>@</a:t>
            </a:r>
          </a:p>
        </p:txBody>
      </p:sp>
      <p:sp>
        <p:nvSpPr>
          <p:cNvPr id="4" name="Slide Number Placeholder 3"/>
          <p:cNvSpPr>
            <a:spLocks noGrp="1"/>
          </p:cNvSpPr>
          <p:nvPr>
            <p:ph type="sldNum" sz="quarter" idx="11"/>
          </p:nvPr>
        </p:nvSpPr>
        <p:spPr/>
        <p:txBody>
          <a:bodyPr/>
          <a:lstStyle/>
          <a:p>
            <a:fld id="{1F177F8E-3B53-4C83-AAEE-098921EBA9F4}" type="slidenum">
              <a:rPr lang="en-US" smtClean="0"/>
              <a:pPr/>
              <a:t>4</a:t>
            </a:fld>
            <a:endParaRPr lang="en-US" dirty="0"/>
          </a:p>
        </p:txBody>
      </p:sp>
      <p:sp>
        <p:nvSpPr>
          <p:cNvPr id="7" name="Content Placeholder 5"/>
          <p:cNvSpPr txBox="1">
            <a:spLocks/>
          </p:cNvSpPr>
          <p:nvPr/>
        </p:nvSpPr>
        <p:spPr bwMode="auto">
          <a:xfrm>
            <a:off x="457200" y="3291840"/>
            <a:ext cx="3406139" cy="2688908"/>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6860" tIns="63429" rIns="126860" bIns="63429" numCol="1" anchor="t" anchorCtr="0" compatLnSpc="1">
            <a:prstTxWarp prst="textNoShape">
              <a:avLst/>
            </a:prstTxWarp>
          </a:bodyPr>
          <a:lstStyle/>
          <a:p>
            <a:pPr defTabSz="1260957" eaLnBrk="0" hangingPunct="0">
              <a:spcBef>
                <a:spcPct val="20000"/>
              </a:spcBef>
              <a:defRPr/>
            </a:pPr>
            <a:r>
              <a:rPr lang="en-US" sz="2000" dirty="0">
                <a:solidFill>
                  <a:srgbClr val="13B0FF"/>
                </a:solidFill>
                <a:latin typeface="Helvetica Neue"/>
                <a:cs typeface="Helvetica Neue"/>
              </a:rPr>
              <a:t>EQUIPMENT SCOPE:</a:t>
            </a:r>
            <a:r>
              <a:rPr lang="en-US" sz="2000" dirty="0">
                <a:solidFill>
                  <a:srgbClr val="000000"/>
                </a:solidFill>
                <a:latin typeface="Helvetica Neue"/>
                <a:cs typeface="Helvetica Neue"/>
              </a:rPr>
              <a:t> </a:t>
            </a:r>
          </a:p>
          <a:p>
            <a:pPr marL="257175" indent="-257175" defTabSz="1260957" eaLnBrk="0" hangingPunct="0">
              <a:spcBef>
                <a:spcPct val="20000"/>
              </a:spcBef>
              <a:buFont typeface="Arial"/>
              <a:buChar char="•"/>
              <a:defRPr/>
            </a:pPr>
            <a:r>
              <a:rPr lang="en-US" sz="1400" dirty="0" smtClean="0">
                <a:solidFill>
                  <a:srgbClr val="000000"/>
                </a:solidFill>
                <a:latin typeface="Helvetica Neue"/>
                <a:cs typeface="Helvetica Neue"/>
              </a:rPr>
              <a:t>Energy &amp; Utilities </a:t>
            </a:r>
            <a:r>
              <a:rPr lang="en-US" sz="1400" dirty="0" err="1" smtClean="0">
                <a:solidFill>
                  <a:srgbClr val="000000"/>
                </a:solidFill>
                <a:latin typeface="Helvetica Neue"/>
                <a:cs typeface="Helvetica Neue"/>
              </a:rPr>
              <a:t>Reclosers</a:t>
            </a:r>
            <a:endParaRPr lang="en-US" sz="1400" dirty="0" smtClean="0">
              <a:solidFill>
                <a:srgbClr val="000000"/>
              </a:solidFill>
              <a:latin typeface="Helvetica Neue"/>
              <a:cs typeface="Helvetica Neue"/>
            </a:endParaRPr>
          </a:p>
          <a:p>
            <a:pPr marL="257175" indent="-257175" defTabSz="1260957" eaLnBrk="0" hangingPunct="0">
              <a:spcBef>
                <a:spcPct val="20000"/>
              </a:spcBef>
              <a:buFont typeface="Arial"/>
              <a:buChar char="•"/>
              <a:defRPr/>
            </a:pPr>
            <a:r>
              <a:rPr lang="en-US" sz="1400" dirty="0" smtClean="0">
                <a:solidFill>
                  <a:srgbClr val="000000"/>
                </a:solidFill>
                <a:latin typeface="Helvetica Neue"/>
                <a:cs typeface="Helvetica Neue"/>
              </a:rPr>
              <a:t>Copiers</a:t>
            </a:r>
          </a:p>
          <a:p>
            <a:pPr marL="257175" indent="-257175" defTabSz="1260957" eaLnBrk="0" hangingPunct="0">
              <a:spcBef>
                <a:spcPct val="20000"/>
              </a:spcBef>
              <a:buFont typeface="Arial"/>
              <a:buChar char="•"/>
              <a:defRPr/>
            </a:pPr>
            <a:r>
              <a:rPr lang="en-US" sz="1400" dirty="0" smtClean="0">
                <a:solidFill>
                  <a:srgbClr val="000000"/>
                </a:solidFill>
                <a:latin typeface="Helvetica Neue"/>
                <a:cs typeface="Helvetica Neue"/>
              </a:rPr>
              <a:t>Heavy Machinery</a:t>
            </a:r>
            <a:endParaRPr lang="en-US" sz="1400" dirty="0">
              <a:solidFill>
                <a:srgbClr val="000000"/>
              </a:solidFill>
              <a:latin typeface="Helvetica Neue"/>
              <a:cs typeface="Helvetica Neue"/>
            </a:endParaRPr>
          </a:p>
          <a:p>
            <a:pPr defTabSz="1260957" eaLnBrk="0" hangingPunct="0">
              <a:spcBef>
                <a:spcPct val="20000"/>
              </a:spcBef>
              <a:defRPr/>
            </a:pPr>
            <a:endParaRPr lang="en-US" sz="1400" dirty="0">
              <a:solidFill>
                <a:srgbClr val="000000"/>
              </a:solidFill>
              <a:latin typeface="Helvetica Neue"/>
              <a:cs typeface="Helvetica Neue"/>
            </a:endParaRPr>
          </a:p>
          <a:p>
            <a:pPr defTabSz="1260957" eaLnBrk="0" hangingPunct="0">
              <a:spcBef>
                <a:spcPct val="20000"/>
              </a:spcBef>
              <a:defRPr/>
            </a:pPr>
            <a:r>
              <a:rPr lang="en-US" sz="2000" dirty="0">
                <a:solidFill>
                  <a:srgbClr val="13B0FF"/>
                </a:solidFill>
                <a:latin typeface="Helvetica Neue"/>
                <a:cs typeface="Helvetica Neue"/>
              </a:rPr>
              <a:t>DEMO FUNCTIONALITY: </a:t>
            </a:r>
          </a:p>
          <a:p>
            <a:pPr marL="314325" indent="-314325" defTabSz="1260957" eaLnBrk="0" hangingPunct="0">
              <a:spcBef>
                <a:spcPct val="20000"/>
              </a:spcBef>
              <a:buFont typeface="Arial"/>
              <a:buChar char="•"/>
              <a:defRPr/>
            </a:pPr>
            <a:r>
              <a:rPr lang="en-US" sz="1400" dirty="0">
                <a:solidFill>
                  <a:srgbClr val="000000"/>
                </a:solidFill>
                <a:latin typeface="Helvetica Neue"/>
                <a:cs typeface="Helvetica Neue"/>
              </a:rPr>
              <a:t>Workflow for a field technician executing a service call</a:t>
            </a:r>
          </a:p>
          <a:p>
            <a:pPr marL="314325" indent="-314325" defTabSz="1260957" eaLnBrk="0" hangingPunct="0">
              <a:spcBef>
                <a:spcPct val="20000"/>
              </a:spcBef>
              <a:buFont typeface="Arial"/>
              <a:buChar char="•"/>
              <a:defRPr/>
            </a:pPr>
            <a:r>
              <a:rPr lang="en-US" sz="1400" dirty="0">
                <a:solidFill>
                  <a:srgbClr val="000000"/>
                </a:solidFill>
                <a:latin typeface="Helvetica Neue"/>
                <a:cs typeface="Helvetica Neue"/>
              </a:rPr>
              <a:t>Surfacing of best action resolutions</a:t>
            </a:r>
          </a:p>
          <a:p>
            <a:pPr marL="314325" indent="-314325" defTabSz="1260957" eaLnBrk="0" hangingPunct="0">
              <a:spcBef>
                <a:spcPct val="20000"/>
              </a:spcBef>
              <a:buFont typeface="Arial"/>
              <a:buChar char="•"/>
              <a:defRPr/>
            </a:pPr>
            <a:r>
              <a:rPr lang="en-US" sz="1400" dirty="0">
                <a:solidFill>
                  <a:srgbClr val="000000"/>
                </a:solidFill>
                <a:latin typeface="Helvetica Neue"/>
                <a:cs typeface="Helvetica Neue"/>
              </a:rPr>
              <a:t>Retrieval of relevant passages (enhanced indexed search)</a:t>
            </a:r>
          </a:p>
          <a:p>
            <a:pPr marL="314325" indent="-314325" defTabSz="1260957" eaLnBrk="0" hangingPunct="0">
              <a:spcBef>
                <a:spcPct val="20000"/>
              </a:spcBef>
              <a:buFont typeface="Arial"/>
              <a:buChar char="•"/>
              <a:defRPr/>
            </a:pPr>
            <a:r>
              <a:rPr lang="en-US" sz="1400" dirty="0">
                <a:solidFill>
                  <a:srgbClr val="000000"/>
                </a:solidFill>
                <a:latin typeface="Helvetica Neue"/>
                <a:cs typeface="Helvetica Neue"/>
              </a:rPr>
              <a:t>Field technician feedback / comments on service manual passages</a:t>
            </a:r>
          </a:p>
          <a:p>
            <a:pPr marL="314325" indent="-314325" defTabSz="1260957" eaLnBrk="0" hangingPunct="0">
              <a:spcBef>
                <a:spcPct val="20000"/>
              </a:spcBef>
              <a:buFont typeface="Arial"/>
              <a:buChar char="•"/>
              <a:defRPr/>
            </a:pPr>
            <a:r>
              <a:rPr lang="en-US" sz="1400" dirty="0">
                <a:solidFill>
                  <a:srgbClr val="000000"/>
                </a:solidFill>
                <a:latin typeface="Helvetica Neue"/>
                <a:cs typeface="Helvetica Neue"/>
              </a:rPr>
              <a:t>Field Technician collaboration with Technicians and Supervisor</a:t>
            </a:r>
          </a:p>
          <a:p>
            <a:pPr marL="314325" indent="-314325" defTabSz="1260957" eaLnBrk="0" hangingPunct="0">
              <a:spcBef>
                <a:spcPct val="20000"/>
              </a:spcBef>
              <a:buFont typeface="Arial"/>
              <a:buChar char="•"/>
              <a:defRPr/>
            </a:pPr>
            <a:endParaRPr lang="en-GB" sz="1400" dirty="0">
              <a:solidFill>
                <a:srgbClr val="000000"/>
              </a:solidFill>
              <a:latin typeface="Helvetica Neue"/>
              <a:cs typeface="Helvetica Neue"/>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6200" y="2244601"/>
            <a:ext cx="10058400" cy="5299199"/>
          </a:xfrm>
          <a:prstGeom prst="rect">
            <a:avLst/>
          </a:prstGeom>
        </p:spPr>
      </p:pic>
    </p:spTree>
    <p:extLst>
      <p:ext uri="{BB962C8B-B14F-4D97-AF65-F5344CB8AC3E}">
        <p14:creationId xmlns:p14="http://schemas.microsoft.com/office/powerpoint/2010/main" val="12249224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Slide Number Placeholder 3"/>
          <p:cNvSpPr txBox="1">
            <a:spLocks/>
          </p:cNvSpPr>
          <p:nvPr/>
        </p:nvSpPr>
        <p:spPr>
          <a:xfrm>
            <a:off x="748372" y="7369377"/>
            <a:ext cx="1516229" cy="277730"/>
          </a:xfrm>
          <a:prstGeom prst="rect">
            <a:avLst/>
          </a:prstGeom>
        </p:spPr>
        <p:txBody>
          <a:bodyPr vert="horz" wrap="none" lIns="126895" tIns="63449" rIns="126895" bIns="63449" rtlCol="0" anchor="ctr">
            <a:spAutoFit/>
          </a:bodyPr>
          <a:lstStyle>
            <a:defPPr>
              <a:defRPr lang="en-US"/>
            </a:defPPr>
            <a:lvl1pPr algn="r" rtl="0" fontAlgn="base">
              <a:lnSpc>
                <a:spcPct val="90000"/>
              </a:lnSpc>
              <a:spcBef>
                <a:spcPct val="50000"/>
              </a:spcBef>
              <a:spcAft>
                <a:spcPct val="0"/>
              </a:spcAft>
              <a:buFont typeface="Wingdings" pitchFamily="2" charset="2"/>
              <a:defRPr sz="900" kern="1200">
                <a:solidFill>
                  <a:schemeClr val="tx1">
                    <a:tint val="75000"/>
                  </a:schemeClr>
                </a:solidFill>
                <a:latin typeface="Arial" pitchFamily="34" charset="0"/>
                <a:ea typeface="+mn-ea"/>
                <a:cs typeface="+mn-cs"/>
              </a:defRPr>
            </a:lvl1pPr>
            <a:lvl2pPr marL="457200" algn="l" rtl="0" fontAlgn="base">
              <a:lnSpc>
                <a:spcPct val="90000"/>
              </a:lnSpc>
              <a:spcBef>
                <a:spcPct val="50000"/>
              </a:spcBef>
              <a:spcAft>
                <a:spcPct val="0"/>
              </a:spcAft>
              <a:buFont typeface="Wingdings" pitchFamily="2" charset="2"/>
              <a:defRPr sz="1400" kern="1200">
                <a:solidFill>
                  <a:schemeClr val="tx1"/>
                </a:solidFill>
                <a:latin typeface="Arial" pitchFamily="34" charset="0"/>
                <a:ea typeface="+mn-ea"/>
                <a:cs typeface="+mn-cs"/>
              </a:defRPr>
            </a:lvl2pPr>
            <a:lvl3pPr marL="914400" algn="l" rtl="0" fontAlgn="base">
              <a:lnSpc>
                <a:spcPct val="90000"/>
              </a:lnSpc>
              <a:spcBef>
                <a:spcPct val="50000"/>
              </a:spcBef>
              <a:spcAft>
                <a:spcPct val="0"/>
              </a:spcAft>
              <a:buFont typeface="Wingdings" pitchFamily="2" charset="2"/>
              <a:defRPr sz="1400" kern="1200">
                <a:solidFill>
                  <a:schemeClr val="tx1"/>
                </a:solidFill>
                <a:latin typeface="Arial" pitchFamily="34" charset="0"/>
                <a:ea typeface="+mn-ea"/>
                <a:cs typeface="+mn-cs"/>
              </a:defRPr>
            </a:lvl3pPr>
            <a:lvl4pPr marL="1371600" algn="l" rtl="0" fontAlgn="base">
              <a:lnSpc>
                <a:spcPct val="90000"/>
              </a:lnSpc>
              <a:spcBef>
                <a:spcPct val="50000"/>
              </a:spcBef>
              <a:spcAft>
                <a:spcPct val="0"/>
              </a:spcAft>
              <a:buFont typeface="Wingdings" pitchFamily="2" charset="2"/>
              <a:defRPr sz="1400" kern="1200">
                <a:solidFill>
                  <a:schemeClr val="tx1"/>
                </a:solidFill>
                <a:latin typeface="Arial" pitchFamily="34" charset="0"/>
                <a:ea typeface="+mn-ea"/>
                <a:cs typeface="+mn-cs"/>
              </a:defRPr>
            </a:lvl4pPr>
            <a:lvl5pPr marL="1828800" algn="l" rtl="0" fontAlgn="base">
              <a:lnSpc>
                <a:spcPct val="90000"/>
              </a:lnSpc>
              <a:spcBef>
                <a:spcPct val="50000"/>
              </a:spcBef>
              <a:spcAft>
                <a:spcPct val="0"/>
              </a:spcAft>
              <a:buFont typeface="Wingdings" pitchFamily="2" charset="2"/>
              <a:defRPr sz="1400" kern="1200">
                <a:solidFill>
                  <a:schemeClr val="tx1"/>
                </a:solidFill>
                <a:latin typeface="Arial" pitchFamily="34" charset="0"/>
                <a:ea typeface="+mn-ea"/>
                <a:cs typeface="+mn-cs"/>
              </a:defRPr>
            </a:lvl5pPr>
            <a:lvl6pPr marL="2286000" algn="l" defTabSz="914400" rtl="0" eaLnBrk="1" latinLnBrk="0" hangingPunct="1">
              <a:defRPr sz="1400" kern="1200">
                <a:solidFill>
                  <a:schemeClr val="tx1"/>
                </a:solidFill>
                <a:latin typeface="Arial" pitchFamily="34" charset="0"/>
                <a:ea typeface="+mn-ea"/>
                <a:cs typeface="+mn-cs"/>
              </a:defRPr>
            </a:lvl6pPr>
            <a:lvl7pPr marL="2743200" algn="l" defTabSz="914400" rtl="0" eaLnBrk="1" latinLnBrk="0" hangingPunct="1">
              <a:defRPr sz="1400" kern="1200">
                <a:solidFill>
                  <a:schemeClr val="tx1"/>
                </a:solidFill>
                <a:latin typeface="Arial" pitchFamily="34" charset="0"/>
                <a:ea typeface="+mn-ea"/>
                <a:cs typeface="+mn-cs"/>
              </a:defRPr>
            </a:lvl7pPr>
            <a:lvl8pPr marL="3200400" algn="l" defTabSz="914400" rtl="0" eaLnBrk="1" latinLnBrk="0" hangingPunct="1">
              <a:defRPr sz="1400" kern="1200">
                <a:solidFill>
                  <a:schemeClr val="tx1"/>
                </a:solidFill>
                <a:latin typeface="Arial" pitchFamily="34" charset="0"/>
                <a:ea typeface="+mn-ea"/>
                <a:cs typeface="+mn-cs"/>
              </a:defRPr>
            </a:lvl8pPr>
            <a:lvl9pPr marL="3657600" algn="l" defTabSz="914400" rtl="0" eaLnBrk="1" latinLnBrk="0" hangingPunct="1">
              <a:defRPr sz="1400" kern="1200">
                <a:solidFill>
                  <a:schemeClr val="tx1"/>
                </a:solidFill>
                <a:latin typeface="Arial" pitchFamily="34" charset="0"/>
                <a:ea typeface="+mn-ea"/>
                <a:cs typeface="+mn-cs"/>
              </a:defRPr>
            </a:lvl9pPr>
          </a:lstStyle>
          <a:p>
            <a:pPr algn="l"/>
            <a:r>
              <a:rPr lang="en-US" sz="1080" dirty="0">
                <a:solidFill>
                  <a:srgbClr val="605F5C"/>
                </a:solidFill>
                <a:latin typeface="Helvetica Neue"/>
                <a:cs typeface="Helvetica Neue"/>
              </a:rPr>
              <a:t>Source: if applicable</a:t>
            </a:r>
          </a:p>
        </p:txBody>
      </p:sp>
      <p:sp>
        <p:nvSpPr>
          <p:cNvPr id="47" name="Content Placeholder 2"/>
          <p:cNvSpPr txBox="1">
            <a:spLocks/>
          </p:cNvSpPr>
          <p:nvPr/>
        </p:nvSpPr>
        <p:spPr bwMode="auto">
          <a:xfrm>
            <a:off x="731520" y="411480"/>
            <a:ext cx="13333716" cy="1501616"/>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lIns="130549" tIns="65272" rIns="130549" bIns="65272"/>
          <a:lstStyle>
            <a:lvl1pPr eaLnBrk="0" hangingPunct="0">
              <a:defRPr sz="2000">
                <a:solidFill>
                  <a:schemeClr val="tx1"/>
                </a:solidFill>
                <a:latin typeface="Helvetica Neue Light" charset="0"/>
                <a:ea typeface="ＭＳ Ｐゴシック" charset="0"/>
                <a:cs typeface="ＭＳ Ｐゴシック" charset="0"/>
                <a:sym typeface="Helvetica Neue Light" charset="0"/>
              </a:defRPr>
            </a:lvl1pPr>
            <a:lvl2pPr marL="742950" indent="-285750" eaLnBrk="0" hangingPunct="0">
              <a:defRPr sz="2000">
                <a:solidFill>
                  <a:schemeClr val="tx1"/>
                </a:solidFill>
                <a:latin typeface="Helvetica Neue Light" charset="0"/>
                <a:ea typeface="ＭＳ Ｐゴシック" charset="0"/>
                <a:sym typeface="Helvetica Neue Light" charset="0"/>
              </a:defRPr>
            </a:lvl2pPr>
            <a:lvl3pPr marL="1143000" indent="-228600" eaLnBrk="0" hangingPunct="0">
              <a:defRPr sz="2000">
                <a:solidFill>
                  <a:schemeClr val="tx1"/>
                </a:solidFill>
                <a:latin typeface="Helvetica Neue Light" charset="0"/>
                <a:ea typeface="ＭＳ Ｐゴシック" charset="0"/>
                <a:sym typeface="Helvetica Neue Light" charset="0"/>
              </a:defRPr>
            </a:lvl3pPr>
            <a:lvl4pPr marL="1600200" indent="-228600" eaLnBrk="0" hangingPunct="0">
              <a:defRPr sz="2000">
                <a:solidFill>
                  <a:schemeClr val="tx1"/>
                </a:solidFill>
                <a:latin typeface="Helvetica Neue Light" charset="0"/>
                <a:ea typeface="ＭＳ Ｐゴシック" charset="0"/>
                <a:sym typeface="Helvetica Neue Light" charset="0"/>
              </a:defRPr>
            </a:lvl4pPr>
            <a:lvl5pPr marL="2057400" indent="-228600" eaLnBrk="0" hangingPunct="0">
              <a:defRPr sz="2000">
                <a:solidFill>
                  <a:schemeClr val="tx1"/>
                </a:solidFill>
                <a:latin typeface="Helvetica Neue Light" charset="0"/>
                <a:ea typeface="ＭＳ Ｐゴシック"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9pPr>
          </a:lstStyle>
          <a:p>
            <a:pPr defTabSz="488372" eaLnBrk="1" hangingPunct="1">
              <a:lnSpc>
                <a:spcPct val="80000"/>
              </a:lnSpc>
              <a:spcBef>
                <a:spcPts val="361"/>
              </a:spcBef>
              <a:defRPr/>
            </a:pPr>
            <a:r>
              <a:rPr lang="en-US" sz="2800" spc="37" dirty="0">
                <a:solidFill>
                  <a:srgbClr val="001934"/>
                </a:solidFill>
                <a:latin typeface="Helvetica Neue"/>
                <a:cs typeface="Helvetica Neue"/>
                <a:sym typeface="HelvNeue Bold for IBM" charset="0"/>
              </a:rPr>
              <a:t>The Target buyer of Watson Field Technical Advisor is expected to be a COO at a larger electronics company with a need for multiple operating systems</a:t>
            </a:r>
            <a:endParaRPr lang="en-US" sz="2800" dirty="0">
              <a:solidFill>
                <a:srgbClr val="001934"/>
              </a:solidFill>
              <a:latin typeface="Helvetica Neue"/>
              <a:cs typeface="Helvetica Neue"/>
              <a:sym typeface="HelvNeue Bold for IBM" charset="0"/>
            </a:endParaRPr>
          </a:p>
        </p:txBody>
      </p:sp>
      <p:sp>
        <p:nvSpPr>
          <p:cNvPr id="48" name="Content Placeholder 2"/>
          <p:cNvSpPr txBox="1">
            <a:spLocks/>
          </p:cNvSpPr>
          <p:nvPr/>
        </p:nvSpPr>
        <p:spPr>
          <a:xfrm>
            <a:off x="7476550" y="3086101"/>
            <a:ext cx="2057400" cy="1577337"/>
          </a:xfrm>
          <a:prstGeom prst="rect">
            <a:avLst/>
          </a:prstGeom>
        </p:spPr>
        <p:txBody>
          <a:bodyPr lIns="82295" tIns="41147" rIns="82295" bIns="41147"/>
          <a:lstStyle>
            <a:lvl1pPr marL="361746" indent="-361746" algn="l" defTabSz="1399388" rtl="0" eaLnBrk="0" fontAlgn="base" hangingPunct="0">
              <a:spcBef>
                <a:spcPct val="20000"/>
              </a:spcBef>
              <a:spcAft>
                <a:spcPct val="0"/>
              </a:spcAft>
              <a:buFont typeface="Arial" charset="0"/>
              <a:buChar char="•"/>
              <a:defRPr sz="3500" kern="1200">
                <a:solidFill>
                  <a:srgbClr val="262626"/>
                </a:solidFill>
                <a:latin typeface="Calibri Light" pitchFamily="34" charset="0"/>
                <a:ea typeface="ＭＳ Ｐゴシック" charset="0"/>
                <a:cs typeface="ＭＳ Ｐゴシック" charset="0"/>
              </a:defRPr>
            </a:lvl1pPr>
            <a:lvl2pPr marL="1136011" indent="-431558" algn="l" defTabSz="1399388" rtl="0" eaLnBrk="0" fontAlgn="base" hangingPunct="0">
              <a:spcBef>
                <a:spcPct val="20000"/>
              </a:spcBef>
              <a:spcAft>
                <a:spcPct val="0"/>
              </a:spcAft>
              <a:buFont typeface="Arial" charset="0"/>
              <a:buChar char="•"/>
              <a:defRPr sz="2900" kern="1200">
                <a:solidFill>
                  <a:srgbClr val="262626"/>
                </a:solidFill>
                <a:latin typeface="Calibri Light" pitchFamily="34" charset="0"/>
                <a:ea typeface="ＭＳ Ｐゴシック" charset="0"/>
                <a:cs typeface="+mn-cs"/>
              </a:defRPr>
            </a:lvl2pPr>
            <a:lvl3pPr marL="1753201" indent="-342707" algn="l" defTabSz="1399388" rtl="0" eaLnBrk="0" fontAlgn="base" hangingPunct="0">
              <a:spcBef>
                <a:spcPct val="20000"/>
              </a:spcBef>
              <a:spcAft>
                <a:spcPct val="0"/>
              </a:spcAft>
              <a:buFont typeface="Calibri Light" charset="0"/>
              <a:buChar char="‐"/>
              <a:defRPr sz="2600" kern="1200">
                <a:solidFill>
                  <a:srgbClr val="262626"/>
                </a:solidFill>
                <a:latin typeface="Calibri Light" pitchFamily="34" charset="0"/>
                <a:ea typeface="ＭＳ Ｐゴシック" charset="0"/>
                <a:cs typeface="+mn-cs"/>
              </a:defRPr>
            </a:lvl3pPr>
            <a:lvl4pPr marL="2456069" indent="-342707" algn="l" defTabSz="1399388" rtl="0" eaLnBrk="0" fontAlgn="base" hangingPunct="0">
              <a:spcBef>
                <a:spcPct val="20000"/>
              </a:spcBef>
              <a:spcAft>
                <a:spcPct val="0"/>
              </a:spcAft>
              <a:buFont typeface="Calibri Light" charset="0"/>
              <a:buChar char="»"/>
              <a:defRPr sz="2200" kern="1200">
                <a:solidFill>
                  <a:srgbClr val="262626"/>
                </a:solidFill>
                <a:latin typeface="Calibri Light" pitchFamily="34" charset="0"/>
                <a:ea typeface="ＭＳ Ｐゴシック" charset="0"/>
                <a:cs typeface="+mn-cs"/>
              </a:defRPr>
            </a:lvl4pPr>
            <a:lvl5pPr marL="3162110" indent="-342707" algn="l" defTabSz="1399388" rtl="0" eaLnBrk="0" fontAlgn="base" hangingPunct="0">
              <a:spcBef>
                <a:spcPct val="20000"/>
              </a:spcBef>
              <a:spcAft>
                <a:spcPct val="0"/>
              </a:spcAft>
              <a:buFont typeface="Arial" charset="0"/>
              <a:buChar char="»"/>
              <a:defRPr sz="3300" kern="1200">
                <a:solidFill>
                  <a:schemeClr val="tx1"/>
                </a:solidFill>
                <a:latin typeface="Calibri Light" pitchFamily="34" charset="0"/>
                <a:ea typeface="ＭＳ Ｐゴシック" charset="0"/>
                <a:cs typeface="+mn-cs"/>
              </a:defRPr>
            </a:lvl5pPr>
            <a:lvl6pPr marL="3875023" indent="-352270" algn="l" defTabSz="1409092" rtl="0" eaLnBrk="1" latinLnBrk="0" hangingPunct="1">
              <a:spcBef>
                <a:spcPct val="20000"/>
              </a:spcBef>
              <a:buFont typeface="Arial" pitchFamily="34" charset="0"/>
              <a:buChar char="•"/>
              <a:defRPr sz="3300" kern="1200">
                <a:solidFill>
                  <a:schemeClr val="tx1"/>
                </a:solidFill>
                <a:latin typeface="+mn-lt"/>
                <a:ea typeface="+mn-ea"/>
                <a:cs typeface="+mn-cs"/>
              </a:defRPr>
            </a:lvl6pPr>
            <a:lvl7pPr marL="4579563" indent="-352270" algn="l" defTabSz="1409092" rtl="0" eaLnBrk="1" latinLnBrk="0" hangingPunct="1">
              <a:spcBef>
                <a:spcPct val="20000"/>
              </a:spcBef>
              <a:buFont typeface="Arial" pitchFamily="34" charset="0"/>
              <a:buChar char="•"/>
              <a:defRPr sz="3300" kern="1200">
                <a:solidFill>
                  <a:schemeClr val="tx1"/>
                </a:solidFill>
                <a:latin typeface="+mn-lt"/>
                <a:ea typeface="+mn-ea"/>
                <a:cs typeface="+mn-cs"/>
              </a:defRPr>
            </a:lvl7pPr>
            <a:lvl8pPr marL="5284103" indent="-352270" algn="l" defTabSz="1409092" rtl="0" eaLnBrk="1" latinLnBrk="0" hangingPunct="1">
              <a:spcBef>
                <a:spcPct val="20000"/>
              </a:spcBef>
              <a:buFont typeface="Arial" pitchFamily="34" charset="0"/>
              <a:buChar char="•"/>
              <a:defRPr sz="3300" kern="1200">
                <a:solidFill>
                  <a:schemeClr val="tx1"/>
                </a:solidFill>
                <a:latin typeface="+mn-lt"/>
                <a:ea typeface="+mn-ea"/>
                <a:cs typeface="+mn-cs"/>
              </a:defRPr>
            </a:lvl8pPr>
            <a:lvl9pPr marL="5988657" indent="-352270" algn="l" defTabSz="1409092" rtl="0" eaLnBrk="1" latinLnBrk="0" hangingPunct="1">
              <a:spcBef>
                <a:spcPct val="20000"/>
              </a:spcBef>
              <a:buFont typeface="Arial" pitchFamily="34" charset="0"/>
              <a:buChar char="•"/>
              <a:defRPr sz="3300" kern="1200">
                <a:solidFill>
                  <a:schemeClr val="tx1"/>
                </a:solidFill>
                <a:latin typeface="+mn-lt"/>
                <a:ea typeface="+mn-ea"/>
                <a:cs typeface="+mn-cs"/>
              </a:defRPr>
            </a:lvl9pPr>
          </a:lstStyle>
          <a:p>
            <a:r>
              <a:rPr lang="en-US" sz="1440" dirty="0">
                <a:latin typeface="Helvetica Neue"/>
                <a:cs typeface="Helvetica Neue"/>
              </a:rPr>
              <a:t>Company requires multiple operating systems</a:t>
            </a:r>
          </a:p>
          <a:p>
            <a:r>
              <a:rPr lang="en-US" sz="1440" dirty="0">
                <a:latin typeface="Helvetica Neue"/>
                <a:cs typeface="Helvetica Neue"/>
              </a:rPr>
              <a:t>Techs use detailed questions and jargon</a:t>
            </a:r>
          </a:p>
          <a:p>
            <a:endParaRPr lang="en-US" sz="1440" dirty="0">
              <a:latin typeface="Helvetica Neue"/>
              <a:cs typeface="Helvetica Neue"/>
            </a:endParaRPr>
          </a:p>
        </p:txBody>
      </p:sp>
      <p:sp>
        <p:nvSpPr>
          <p:cNvPr id="52" name="Rectangle 2"/>
          <p:cNvSpPr>
            <a:spLocks noChangeArrowheads="1"/>
          </p:cNvSpPr>
          <p:nvPr/>
        </p:nvSpPr>
        <p:spPr bwMode="auto">
          <a:xfrm>
            <a:off x="7035394" y="2948941"/>
            <a:ext cx="1988821" cy="2263137"/>
          </a:xfrm>
          <a:prstGeom prst="rect">
            <a:avLst/>
          </a:prstGeom>
          <a:noFill/>
          <a:ln w="9525" algn="ctr">
            <a:solidFill>
              <a:schemeClr val="bg1"/>
            </a:solidFill>
            <a:miter lim="800000"/>
            <a:headEnd/>
            <a:tailEnd/>
          </a:ln>
          <a:effectLst/>
        </p:spPr>
        <p:txBody>
          <a:bodyPr wrap="none" lIns="126895" tIns="63449" rIns="126895" bIns="63449" anchor="ctr"/>
          <a:lstStyle/>
          <a:p>
            <a:endParaRPr lang="en-US" sz="2160">
              <a:latin typeface="Helvetica Neue"/>
              <a:cs typeface="Helvetica Neue"/>
            </a:endParaRPr>
          </a:p>
        </p:txBody>
      </p:sp>
      <p:sp>
        <p:nvSpPr>
          <p:cNvPr id="53" name="Rectangle 52"/>
          <p:cNvSpPr/>
          <p:nvPr/>
        </p:nvSpPr>
        <p:spPr>
          <a:xfrm>
            <a:off x="7476551" y="2194560"/>
            <a:ext cx="1995054" cy="691286"/>
          </a:xfrm>
          <a:prstGeom prst="rect">
            <a:avLst/>
          </a:prstGeom>
          <a:solidFill>
            <a:schemeClr val="bg2">
              <a:lumMod val="50000"/>
            </a:schemeClr>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Business </a:t>
            </a:r>
          </a:p>
          <a:p>
            <a:pPr algn="ctr"/>
            <a:r>
              <a:rPr lang="en-US" sz="1440" dirty="0">
                <a:solidFill>
                  <a:schemeClr val="bg1"/>
                </a:solidFill>
                <a:latin typeface="Helvetica Neue regular"/>
                <a:cs typeface="Helvetica Neue regular"/>
              </a:rPr>
              <a:t>Application </a:t>
            </a:r>
            <a:r>
              <a:rPr lang="en-US" sz="1440" dirty="0" err="1">
                <a:solidFill>
                  <a:schemeClr val="bg1"/>
                </a:solidFill>
                <a:latin typeface="Helvetica Neue regular"/>
                <a:cs typeface="Helvetica Neue regular"/>
              </a:rPr>
              <a:t>Mgmt</a:t>
            </a:r>
            <a:endParaRPr lang="en-US" sz="1440" dirty="0">
              <a:solidFill>
                <a:schemeClr val="bg1"/>
              </a:solidFill>
              <a:latin typeface="Helvetica Neue regular"/>
              <a:cs typeface="Helvetica Neue regular"/>
            </a:endParaRPr>
          </a:p>
        </p:txBody>
      </p:sp>
      <p:sp>
        <p:nvSpPr>
          <p:cNvPr id="62" name="Rectangle 61"/>
          <p:cNvSpPr/>
          <p:nvPr/>
        </p:nvSpPr>
        <p:spPr>
          <a:xfrm>
            <a:off x="9533951" y="2189074"/>
            <a:ext cx="1995054" cy="691286"/>
          </a:xfrm>
          <a:prstGeom prst="rect">
            <a:avLst/>
          </a:prstGeom>
          <a:solidFill>
            <a:schemeClr val="bg2">
              <a:lumMod val="50000"/>
            </a:schemeClr>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Sales Revenue</a:t>
            </a:r>
          </a:p>
        </p:txBody>
      </p:sp>
      <p:sp>
        <p:nvSpPr>
          <p:cNvPr id="68" name="TextBox 67"/>
          <p:cNvSpPr txBox="1"/>
          <p:nvPr/>
        </p:nvSpPr>
        <p:spPr>
          <a:xfrm>
            <a:off x="9602530" y="3086100"/>
            <a:ext cx="1920240" cy="757130"/>
          </a:xfrm>
          <a:prstGeom prst="rect">
            <a:avLst/>
          </a:prstGeom>
          <a:noFill/>
        </p:spPr>
        <p:txBody>
          <a:bodyPr wrap="square" rtlCol="0">
            <a:spAutoFit/>
          </a:bodyPr>
          <a:lstStyle/>
          <a:p>
            <a:pPr marL="257175" indent="-257175">
              <a:buFont typeface="Arial"/>
              <a:buChar char="•"/>
            </a:pPr>
            <a:r>
              <a:rPr lang="en-US" sz="1440" dirty="0">
                <a:latin typeface="Helvetica Neue"/>
                <a:cs typeface="Helvetica Neue"/>
              </a:rPr>
              <a:t>$1000MM/year – or</a:t>
            </a:r>
            <a:r>
              <a:rPr lang="en-US" sz="1440" b="1" dirty="0">
                <a:latin typeface="Helvetica Neue"/>
                <a:cs typeface="Helvetica Neue"/>
              </a:rPr>
              <a:t> </a:t>
            </a:r>
            <a:r>
              <a:rPr lang="en-US" sz="1440" dirty="0">
                <a:latin typeface="Helvetica Neue"/>
                <a:cs typeface="Helvetica Neue"/>
              </a:rPr>
              <a:t>at least 1000 technicians</a:t>
            </a:r>
          </a:p>
        </p:txBody>
      </p:sp>
      <p:sp>
        <p:nvSpPr>
          <p:cNvPr id="69" name="TextBox 68"/>
          <p:cNvSpPr txBox="1"/>
          <p:nvPr/>
        </p:nvSpPr>
        <p:spPr>
          <a:xfrm>
            <a:off x="9870230" y="3977640"/>
            <a:ext cx="1473620" cy="1449628"/>
          </a:xfrm>
          <a:prstGeom prst="rect">
            <a:avLst/>
          </a:prstGeom>
          <a:noFill/>
        </p:spPr>
        <p:txBody>
          <a:bodyPr wrap="square" rtlCol="0">
            <a:spAutoFit/>
          </a:bodyPr>
          <a:lstStyle/>
          <a:p>
            <a:r>
              <a:rPr lang="en-US" sz="1260" b="1" i="1" dirty="0">
                <a:latin typeface="Helvetica Neue"/>
                <a:cs typeface="Helvetica Neue"/>
              </a:rPr>
              <a:t>*Sales revenue is a proxy for field technical force, assume 1000 techs for every B in revenue</a:t>
            </a:r>
          </a:p>
        </p:txBody>
      </p:sp>
      <p:cxnSp>
        <p:nvCxnSpPr>
          <p:cNvPr id="75" name="Straight Connector 74"/>
          <p:cNvCxnSpPr/>
          <p:nvPr/>
        </p:nvCxnSpPr>
        <p:spPr>
          <a:xfrm>
            <a:off x="11633573" y="5477200"/>
            <a:ext cx="2256370" cy="0"/>
          </a:xfrm>
          <a:prstGeom prst="line">
            <a:avLst/>
          </a:prstGeom>
          <a:ln w="38100" cmpd="sng">
            <a:solidFill>
              <a:srgbClr val="FFFFFF"/>
            </a:solidFill>
            <a:tailEnd type="arrow"/>
          </a:ln>
        </p:spPr>
        <p:style>
          <a:lnRef idx="2">
            <a:schemeClr val="accent1"/>
          </a:lnRef>
          <a:fillRef idx="0">
            <a:schemeClr val="accent1"/>
          </a:fillRef>
          <a:effectRef idx="1">
            <a:schemeClr val="accent1"/>
          </a:effectRef>
          <a:fontRef idx="minor">
            <a:schemeClr val="tx1"/>
          </a:fontRef>
        </p:style>
      </p:cxnSp>
      <p:sp>
        <p:nvSpPr>
          <p:cNvPr id="89" name="Rectangle 88"/>
          <p:cNvSpPr/>
          <p:nvPr/>
        </p:nvSpPr>
        <p:spPr>
          <a:xfrm>
            <a:off x="11591350" y="2194560"/>
            <a:ext cx="2004485" cy="691286"/>
          </a:xfrm>
          <a:prstGeom prst="rect">
            <a:avLst/>
          </a:prstGeom>
          <a:solidFill>
            <a:schemeClr val="bg2">
              <a:lumMod val="50000"/>
            </a:schemeClr>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Industry </a:t>
            </a:r>
          </a:p>
          <a:p>
            <a:pPr algn="ctr"/>
            <a:r>
              <a:rPr lang="en-US" sz="1440" dirty="0">
                <a:solidFill>
                  <a:schemeClr val="bg1"/>
                </a:solidFill>
                <a:latin typeface="Helvetica Neue regular"/>
                <a:cs typeface="Helvetica Neue regular"/>
              </a:rPr>
              <a:t>Sub-segments</a:t>
            </a:r>
          </a:p>
        </p:txBody>
      </p:sp>
      <p:sp>
        <p:nvSpPr>
          <p:cNvPr id="91" name="TextBox 90"/>
          <p:cNvSpPr txBox="1"/>
          <p:nvPr/>
        </p:nvSpPr>
        <p:spPr>
          <a:xfrm>
            <a:off x="11633573" y="3221587"/>
            <a:ext cx="1882409" cy="327782"/>
          </a:xfrm>
          <a:prstGeom prst="rect">
            <a:avLst/>
          </a:prstGeom>
          <a:noFill/>
        </p:spPr>
        <p:txBody>
          <a:bodyPr wrap="square" rtlCol="0">
            <a:spAutoFit/>
          </a:bodyPr>
          <a:lstStyle/>
          <a:p>
            <a:endParaRPr lang="en-US" sz="1530" b="1" dirty="0">
              <a:latin typeface="Helvetica Neue"/>
              <a:cs typeface="Helvetica Neue"/>
            </a:endParaRPr>
          </a:p>
        </p:txBody>
      </p:sp>
      <p:sp>
        <p:nvSpPr>
          <p:cNvPr id="94" name="TextBox 93"/>
          <p:cNvSpPr txBox="1"/>
          <p:nvPr/>
        </p:nvSpPr>
        <p:spPr>
          <a:xfrm>
            <a:off x="11472545" y="3086100"/>
            <a:ext cx="2613721" cy="2520644"/>
          </a:xfrm>
          <a:prstGeom prst="rect">
            <a:avLst/>
          </a:prstGeom>
          <a:noFill/>
        </p:spPr>
        <p:txBody>
          <a:bodyPr wrap="square" lIns="82250" tIns="41125" rIns="82250" bIns="41125" rtlCol="0">
            <a:spAutoFit/>
          </a:bodyPr>
          <a:lstStyle/>
          <a:p>
            <a:pPr marL="308436" indent="-308436">
              <a:buFont typeface="Arial"/>
              <a:buChar char="•"/>
            </a:pPr>
            <a:r>
              <a:rPr lang="en-US" sz="1440" dirty="0">
                <a:latin typeface="Helvetica Neue"/>
                <a:cs typeface="Helvetica Neue"/>
              </a:rPr>
              <a:t>Business Equipment (servers, document </a:t>
            </a:r>
            <a:r>
              <a:rPr lang="en-US" sz="1440" dirty="0" err="1">
                <a:latin typeface="Helvetica Neue"/>
                <a:cs typeface="Helvetica Neue"/>
              </a:rPr>
              <a:t>mgt</a:t>
            </a:r>
            <a:r>
              <a:rPr lang="en-US" sz="1440" dirty="0">
                <a:latin typeface="Helvetica Neue"/>
                <a:cs typeface="Helvetica Neue"/>
              </a:rPr>
              <a:t>)</a:t>
            </a:r>
          </a:p>
          <a:p>
            <a:pPr marL="308436" indent="-308436">
              <a:buFont typeface="Arial"/>
              <a:buChar char="•"/>
            </a:pPr>
            <a:r>
              <a:rPr lang="en-US" sz="1440" dirty="0">
                <a:latin typeface="Helvetica Neue"/>
                <a:cs typeface="Helvetica Neue"/>
              </a:rPr>
              <a:t>Network Equipment Providers (communications equipment)</a:t>
            </a:r>
          </a:p>
          <a:p>
            <a:pPr marL="308436" indent="-308436">
              <a:buFont typeface="Arial"/>
              <a:buChar char="•"/>
            </a:pPr>
            <a:r>
              <a:rPr lang="en-US" sz="1440" dirty="0">
                <a:latin typeface="Helvetica Neue"/>
                <a:cs typeface="Helvetica Neue"/>
              </a:rPr>
              <a:t>Power &amp; Automation Equipment (elevators, injection modeling equipment)</a:t>
            </a:r>
          </a:p>
          <a:p>
            <a:endParaRPr lang="en-US" sz="1440" dirty="0">
              <a:latin typeface="Helvetica Neue"/>
              <a:cs typeface="Helvetica Neue"/>
            </a:endParaRPr>
          </a:p>
        </p:txBody>
      </p:sp>
      <p:sp>
        <p:nvSpPr>
          <p:cNvPr id="21" name="Rectangle 20"/>
          <p:cNvSpPr/>
          <p:nvPr/>
        </p:nvSpPr>
        <p:spPr>
          <a:xfrm>
            <a:off x="11452669" y="5280660"/>
            <a:ext cx="2514792" cy="2529923"/>
          </a:xfrm>
          <a:prstGeom prst="rect">
            <a:avLst/>
          </a:prstGeom>
        </p:spPr>
        <p:txBody>
          <a:bodyPr wrap="square">
            <a:spAutoFit/>
          </a:bodyPr>
          <a:lstStyle/>
          <a:p>
            <a:endParaRPr lang="en-US" sz="1440" dirty="0">
              <a:latin typeface="Helvetica Neue"/>
              <a:cs typeface="Helvetica Neue"/>
            </a:endParaRPr>
          </a:p>
          <a:p>
            <a:pPr marL="308436" indent="-308436">
              <a:buFont typeface="Arial"/>
              <a:buChar char="•"/>
            </a:pPr>
            <a:r>
              <a:rPr lang="en-US" sz="1440" dirty="0">
                <a:latin typeface="Helvetica Neue"/>
                <a:cs typeface="Helvetica Neue"/>
              </a:rPr>
              <a:t>Medical Device (may have compliance issues)</a:t>
            </a:r>
          </a:p>
          <a:p>
            <a:pPr marL="308436" indent="-308436">
              <a:buFont typeface="Arial"/>
              <a:buChar char="•"/>
            </a:pPr>
            <a:r>
              <a:rPr lang="en-US" sz="1440" dirty="0">
                <a:latin typeface="Helvetica Neue"/>
                <a:cs typeface="Helvetica Neue"/>
              </a:rPr>
              <a:t>Consumer Electronics and Appliances (lower potential value to client)</a:t>
            </a:r>
          </a:p>
          <a:p>
            <a:pPr marL="308436" indent="-308436">
              <a:buFont typeface="Arial"/>
              <a:buChar char="•"/>
            </a:pPr>
            <a:r>
              <a:rPr lang="en-US" sz="1440" dirty="0">
                <a:latin typeface="Helvetica Neue"/>
                <a:cs typeface="Helvetica Neue"/>
              </a:rPr>
              <a:t>Semi Conductor </a:t>
            </a:r>
            <a:r>
              <a:rPr lang="en-US" sz="1440" dirty="0" err="1">
                <a:latin typeface="Helvetica Neue"/>
                <a:cs typeface="Helvetica Neue"/>
              </a:rPr>
              <a:t>Mfg</a:t>
            </a:r>
            <a:r>
              <a:rPr lang="en-US" sz="1440" dirty="0">
                <a:latin typeface="Helvetica Neue"/>
                <a:cs typeface="Helvetica Neue"/>
              </a:rPr>
              <a:t> – (may be more difficult to meet specific needs with minimum viable product, price concerns)</a:t>
            </a:r>
          </a:p>
        </p:txBody>
      </p:sp>
      <p:sp>
        <p:nvSpPr>
          <p:cNvPr id="105" name="TextBox 104"/>
          <p:cNvSpPr txBox="1"/>
          <p:nvPr/>
        </p:nvSpPr>
        <p:spPr>
          <a:xfrm>
            <a:off x="1005841" y="3086100"/>
            <a:ext cx="1988820" cy="2520644"/>
          </a:xfrm>
          <a:prstGeom prst="rect">
            <a:avLst/>
          </a:prstGeom>
          <a:noFill/>
        </p:spPr>
        <p:txBody>
          <a:bodyPr wrap="square" lIns="82250" tIns="41125" rIns="82250" bIns="41125" rtlCol="0">
            <a:spAutoFit/>
          </a:bodyPr>
          <a:lstStyle/>
          <a:p>
            <a:pPr marL="308436" indent="-308436">
              <a:buFont typeface="Arial"/>
              <a:buChar char="•"/>
            </a:pPr>
            <a:r>
              <a:rPr lang="en-US" sz="1440" dirty="0">
                <a:latin typeface="Helvetica Neue"/>
                <a:cs typeface="Helvetica Neue"/>
              </a:rPr>
              <a:t>Expertise is leaving through retirement or attrition</a:t>
            </a:r>
          </a:p>
          <a:p>
            <a:pPr marL="308436" indent="-308436">
              <a:buFont typeface="Arial"/>
              <a:buChar char="•"/>
            </a:pPr>
            <a:endParaRPr lang="en-US" sz="1440" dirty="0">
              <a:latin typeface="Helvetica Neue"/>
              <a:cs typeface="Helvetica Neue"/>
            </a:endParaRPr>
          </a:p>
          <a:p>
            <a:pPr marL="308436" indent="-308436">
              <a:buFont typeface="Arial"/>
              <a:buChar char="•"/>
            </a:pPr>
            <a:r>
              <a:rPr lang="en-US" sz="1440" dirty="0">
                <a:latin typeface="Helvetica Neue"/>
                <a:cs typeface="Helvetica Neue"/>
              </a:rPr>
              <a:t>Machines or technicians broadly dispersed</a:t>
            </a:r>
          </a:p>
          <a:p>
            <a:pPr marL="308436" indent="-308436">
              <a:buFont typeface="Arial"/>
              <a:buChar char="•"/>
            </a:pPr>
            <a:endParaRPr lang="en-US" sz="1440" dirty="0">
              <a:latin typeface="Helvetica Neue"/>
              <a:cs typeface="Helvetica Neue"/>
            </a:endParaRPr>
          </a:p>
          <a:p>
            <a:pPr marL="308436" indent="-308436">
              <a:buFont typeface="Arial"/>
              <a:buChar char="•"/>
            </a:pPr>
            <a:r>
              <a:rPr lang="en-US" sz="1440" dirty="0">
                <a:latin typeface="Helvetica Neue"/>
                <a:cs typeface="Helvetica Neue"/>
              </a:rPr>
              <a:t>High turnover of technicians</a:t>
            </a:r>
          </a:p>
        </p:txBody>
      </p:sp>
      <p:sp>
        <p:nvSpPr>
          <p:cNvPr id="110" name="TextBox 109"/>
          <p:cNvSpPr txBox="1"/>
          <p:nvPr/>
        </p:nvSpPr>
        <p:spPr>
          <a:xfrm>
            <a:off x="3063242" y="3086100"/>
            <a:ext cx="1988820" cy="4071837"/>
          </a:xfrm>
          <a:prstGeom prst="rect">
            <a:avLst/>
          </a:prstGeom>
          <a:noFill/>
        </p:spPr>
        <p:txBody>
          <a:bodyPr wrap="square" lIns="82250" tIns="41125" rIns="82250" bIns="41125" rtlCol="0">
            <a:spAutoFit/>
          </a:bodyPr>
          <a:lstStyle/>
          <a:p>
            <a:r>
              <a:rPr lang="en-US" sz="1440" dirty="0">
                <a:latin typeface="Helvetica Neue"/>
                <a:cs typeface="Helvetica Neue"/>
              </a:rPr>
              <a:t>Larger size of the software stack:</a:t>
            </a:r>
          </a:p>
          <a:p>
            <a:pPr marL="308436" indent="-308436">
              <a:buFont typeface="Arial"/>
              <a:buChar char="•"/>
            </a:pPr>
            <a:r>
              <a:rPr lang="en-US" sz="1440" dirty="0">
                <a:latin typeface="Helvetica Neue"/>
                <a:cs typeface="Helvetica Neue"/>
              </a:rPr>
              <a:t>Drives potential conflicts or performance issues </a:t>
            </a:r>
          </a:p>
          <a:p>
            <a:pPr marL="308436" indent="-308436">
              <a:buFont typeface="Arial"/>
              <a:buChar char="•"/>
            </a:pPr>
            <a:r>
              <a:rPr lang="en-US" sz="1440" dirty="0">
                <a:latin typeface="Helvetica Neue"/>
                <a:cs typeface="Helvetica Neue"/>
              </a:rPr>
              <a:t>Bugs, drivers, security and data throughput</a:t>
            </a:r>
          </a:p>
          <a:p>
            <a:endParaRPr lang="en-US" sz="1440" b="1" dirty="0">
              <a:latin typeface="Helvetica Neue"/>
              <a:cs typeface="Helvetica Neue"/>
            </a:endParaRPr>
          </a:p>
          <a:p>
            <a:r>
              <a:rPr lang="en-US" sz="1440" dirty="0">
                <a:latin typeface="Helvetica Neue"/>
                <a:cs typeface="Helvetica Neue"/>
              </a:rPr>
              <a:t>Feature complexity</a:t>
            </a:r>
          </a:p>
          <a:p>
            <a:pPr marL="308436" indent="-308436">
              <a:buFont typeface="Arial"/>
              <a:buChar char="•"/>
            </a:pPr>
            <a:r>
              <a:rPr lang="en-US" sz="1440" dirty="0">
                <a:latin typeface="Helvetica Neue"/>
                <a:cs typeface="Helvetica Neue"/>
              </a:rPr>
              <a:t>Circuitry and systems</a:t>
            </a:r>
          </a:p>
          <a:p>
            <a:pPr marL="308436" indent="-308436">
              <a:buFont typeface="Arial"/>
              <a:buChar char="•"/>
            </a:pPr>
            <a:r>
              <a:rPr lang="en-US" sz="1440" dirty="0">
                <a:latin typeface="Helvetica Neue"/>
                <a:cs typeface="Helvetica Neue"/>
              </a:rPr>
              <a:t>Connectors, buttons, cameras – all with features behind</a:t>
            </a:r>
          </a:p>
          <a:p>
            <a:pPr marL="308436" indent="-308436">
              <a:buFont typeface="Arial"/>
              <a:buChar char="•"/>
            </a:pPr>
            <a:endParaRPr lang="en-US" sz="1440" b="1" dirty="0">
              <a:latin typeface="Helvetica Neue"/>
              <a:cs typeface="Helvetica Neue"/>
            </a:endParaRPr>
          </a:p>
        </p:txBody>
      </p:sp>
      <p:sp>
        <p:nvSpPr>
          <p:cNvPr id="117" name="TextBox 116"/>
          <p:cNvSpPr txBox="1"/>
          <p:nvPr/>
        </p:nvSpPr>
        <p:spPr>
          <a:xfrm>
            <a:off x="5120641" y="3086100"/>
            <a:ext cx="1988820" cy="3185441"/>
          </a:xfrm>
          <a:prstGeom prst="rect">
            <a:avLst/>
          </a:prstGeom>
          <a:noFill/>
        </p:spPr>
        <p:txBody>
          <a:bodyPr wrap="square" lIns="82250" tIns="41125" rIns="82250" bIns="41125" rtlCol="0">
            <a:spAutoFit/>
          </a:bodyPr>
          <a:lstStyle/>
          <a:p>
            <a:pPr marL="308436" indent="-308436">
              <a:buFont typeface="Arial"/>
              <a:buChar char="•"/>
            </a:pPr>
            <a:r>
              <a:rPr lang="en-US" sz="1440" dirty="0">
                <a:latin typeface="Helvetica Neue"/>
                <a:cs typeface="Helvetica Neue"/>
              </a:rPr>
              <a:t>Machine value is high, downtime has dollar value or quality impacts to business operations</a:t>
            </a:r>
          </a:p>
          <a:p>
            <a:pPr marL="308436" indent="-308436">
              <a:buFont typeface="Arial"/>
              <a:buChar char="•"/>
            </a:pPr>
            <a:endParaRPr lang="en-US" sz="1440" dirty="0">
              <a:latin typeface="Helvetica Neue"/>
              <a:cs typeface="Helvetica Neue"/>
            </a:endParaRPr>
          </a:p>
          <a:p>
            <a:pPr marL="308436" indent="-308436">
              <a:buFont typeface="Arial"/>
              <a:buChar char="•"/>
            </a:pPr>
            <a:r>
              <a:rPr lang="en-US" sz="1440" dirty="0">
                <a:latin typeface="Helvetica Neue"/>
                <a:cs typeface="Helvetica Neue"/>
              </a:rPr>
              <a:t>Equipment has longevity in the field</a:t>
            </a:r>
          </a:p>
          <a:p>
            <a:pPr marL="308436" indent="-308436">
              <a:buFont typeface="Arial"/>
              <a:buChar char="•"/>
            </a:pPr>
            <a:endParaRPr lang="en-US" sz="1440" dirty="0">
              <a:latin typeface="Helvetica Neue"/>
              <a:cs typeface="Helvetica Neue"/>
            </a:endParaRPr>
          </a:p>
          <a:p>
            <a:pPr marL="308436" indent="-308436">
              <a:buFont typeface="Arial"/>
              <a:buChar char="•"/>
            </a:pPr>
            <a:r>
              <a:rPr lang="en-US" sz="1440" dirty="0">
                <a:latin typeface="Helvetica Neue"/>
                <a:cs typeface="Helvetica Neue"/>
              </a:rPr>
              <a:t>Has scheduled depreciation value</a:t>
            </a:r>
          </a:p>
          <a:p>
            <a:pPr marL="308436" indent="-308436">
              <a:buFont typeface="Arial"/>
              <a:buChar char="•"/>
            </a:pPr>
            <a:endParaRPr lang="en-US" sz="1440" dirty="0">
              <a:latin typeface="Helvetica Neue"/>
              <a:cs typeface="Helvetica Neue"/>
            </a:endParaRPr>
          </a:p>
        </p:txBody>
      </p:sp>
      <p:sp>
        <p:nvSpPr>
          <p:cNvPr id="124" name="Rounded Rectangle 4"/>
          <p:cNvSpPr/>
          <p:nvPr/>
        </p:nvSpPr>
        <p:spPr bwMode="auto">
          <a:xfrm>
            <a:off x="800101" y="1645920"/>
            <a:ext cx="6515100" cy="480060"/>
          </a:xfrm>
          <a:prstGeom prst="rect">
            <a:avLst/>
          </a:prstGeom>
          <a:noFill/>
          <a:ln w="12700">
            <a:noFill/>
          </a:ln>
        </p:spPr>
        <p:style>
          <a:lnRef idx="0">
            <a:scrgbClr r="0" g="0" b="0"/>
          </a:lnRef>
          <a:fillRef idx="0">
            <a:scrgbClr r="0" g="0" b="0"/>
          </a:fillRef>
          <a:effectRef idx="0">
            <a:scrgbClr r="0" g="0" b="0"/>
          </a:effectRef>
          <a:fontRef idx="minor">
            <a:schemeClr val="lt1"/>
          </a:fontRef>
        </p:style>
        <p:txBody>
          <a:bodyPr lIns="65171" tIns="65171" rIns="65171" bIns="65171" spcCol="2195" anchor="ctr"/>
          <a:lstStyle/>
          <a:p>
            <a:pPr algn="ctr" defTabSz="760330" eaLnBrk="0" hangingPunct="0">
              <a:lnSpc>
                <a:spcPct val="90000"/>
              </a:lnSpc>
              <a:spcAft>
                <a:spcPct val="35000"/>
              </a:spcAft>
              <a:defRPr/>
            </a:pPr>
            <a:r>
              <a:rPr lang="en-US" sz="2340" dirty="0">
                <a:solidFill>
                  <a:srgbClr val="3399FF"/>
                </a:solidFill>
                <a:latin typeface="Helvetica Neue regular"/>
                <a:cs typeface="Helvetica Neue regular"/>
              </a:rPr>
              <a:t>Major Factors</a:t>
            </a:r>
          </a:p>
        </p:txBody>
      </p:sp>
      <p:sp>
        <p:nvSpPr>
          <p:cNvPr id="125" name="Rounded Rectangle 4"/>
          <p:cNvSpPr/>
          <p:nvPr/>
        </p:nvSpPr>
        <p:spPr bwMode="auto">
          <a:xfrm>
            <a:off x="7315200" y="1645920"/>
            <a:ext cx="6483928" cy="480060"/>
          </a:xfrm>
          <a:prstGeom prst="rect">
            <a:avLst/>
          </a:prstGeom>
          <a:noFill/>
          <a:ln w="12700">
            <a:noFill/>
          </a:ln>
        </p:spPr>
        <p:style>
          <a:lnRef idx="0">
            <a:scrgbClr r="0" g="0" b="0"/>
          </a:lnRef>
          <a:fillRef idx="0">
            <a:scrgbClr r="0" g="0" b="0"/>
          </a:fillRef>
          <a:effectRef idx="0">
            <a:scrgbClr r="0" g="0" b="0"/>
          </a:effectRef>
          <a:fontRef idx="minor">
            <a:schemeClr val="lt1"/>
          </a:fontRef>
        </p:style>
        <p:txBody>
          <a:bodyPr lIns="65171" tIns="65171" rIns="65171" bIns="65171" spcCol="2195" anchor="ctr"/>
          <a:lstStyle/>
          <a:p>
            <a:pPr algn="ctr" defTabSz="760330" eaLnBrk="0" hangingPunct="0">
              <a:lnSpc>
                <a:spcPct val="90000"/>
              </a:lnSpc>
              <a:spcAft>
                <a:spcPct val="35000"/>
              </a:spcAft>
              <a:defRPr/>
            </a:pPr>
            <a:r>
              <a:rPr lang="en-US" sz="2340" dirty="0">
                <a:solidFill>
                  <a:schemeClr val="bg2">
                    <a:lumMod val="50000"/>
                  </a:schemeClr>
                </a:solidFill>
                <a:latin typeface="Helvetica Neue regular"/>
                <a:cs typeface="Helvetica Neue regular"/>
              </a:rPr>
              <a:t>Contributing Factors</a:t>
            </a:r>
          </a:p>
        </p:txBody>
      </p:sp>
      <p:sp>
        <p:nvSpPr>
          <p:cNvPr id="42" name="Rectangle 41"/>
          <p:cNvSpPr/>
          <p:nvPr/>
        </p:nvSpPr>
        <p:spPr>
          <a:xfrm>
            <a:off x="5120642" y="2194560"/>
            <a:ext cx="1995054" cy="691286"/>
          </a:xfrm>
          <a:prstGeom prst="rect">
            <a:avLst/>
          </a:prstGeom>
          <a:solidFill>
            <a:srgbClr val="3399FF"/>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Machine</a:t>
            </a:r>
          </a:p>
          <a:p>
            <a:pPr algn="ctr"/>
            <a:r>
              <a:rPr lang="en-US" sz="1440" dirty="0">
                <a:solidFill>
                  <a:schemeClr val="bg1"/>
                </a:solidFill>
                <a:latin typeface="Helvetica Neue regular"/>
                <a:cs typeface="Helvetica Neue regular"/>
              </a:rPr>
              <a:t>Value</a:t>
            </a:r>
          </a:p>
        </p:txBody>
      </p:sp>
      <p:sp>
        <p:nvSpPr>
          <p:cNvPr id="43" name="Rectangle 42"/>
          <p:cNvSpPr/>
          <p:nvPr/>
        </p:nvSpPr>
        <p:spPr>
          <a:xfrm>
            <a:off x="3063242" y="2194560"/>
            <a:ext cx="1995054" cy="691286"/>
          </a:xfrm>
          <a:prstGeom prst="rect">
            <a:avLst/>
          </a:prstGeom>
          <a:solidFill>
            <a:srgbClr val="3399FF"/>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Machine</a:t>
            </a:r>
          </a:p>
          <a:p>
            <a:pPr algn="ctr"/>
            <a:r>
              <a:rPr lang="en-US" sz="1440" dirty="0">
                <a:solidFill>
                  <a:schemeClr val="bg1"/>
                </a:solidFill>
                <a:latin typeface="Helvetica Neue regular"/>
                <a:cs typeface="Helvetica Neue regular"/>
              </a:rPr>
              <a:t>Complexity</a:t>
            </a:r>
          </a:p>
        </p:txBody>
      </p:sp>
      <p:sp>
        <p:nvSpPr>
          <p:cNvPr id="44" name="Rectangle 43"/>
          <p:cNvSpPr/>
          <p:nvPr/>
        </p:nvSpPr>
        <p:spPr>
          <a:xfrm>
            <a:off x="1005842" y="2194560"/>
            <a:ext cx="1995054" cy="691286"/>
          </a:xfrm>
          <a:prstGeom prst="rect">
            <a:avLst/>
          </a:prstGeom>
          <a:solidFill>
            <a:srgbClr val="3399FF"/>
          </a:solidFill>
          <a:ln w="6350" algn="ctr">
            <a:noFill/>
            <a:miter lim="800000"/>
            <a:headEnd/>
            <a:tailEnd/>
          </a:ln>
        </p:spPr>
        <p:txBody>
          <a:bodyPr wrap="none" lIns="164501" tIns="63449" rIns="126895" bIns="63449" anchor="ctr"/>
          <a:lstStyle/>
          <a:p>
            <a:pPr algn="ctr"/>
            <a:r>
              <a:rPr lang="en-US" sz="1440" dirty="0">
                <a:solidFill>
                  <a:schemeClr val="bg1"/>
                </a:solidFill>
                <a:latin typeface="Helvetica Neue regular"/>
                <a:cs typeface="Helvetica Neue regular"/>
              </a:rPr>
              <a:t>Expertise Challenge</a:t>
            </a:r>
          </a:p>
        </p:txBody>
      </p:sp>
    </p:spTree>
    <p:extLst>
      <p:ext uri="{BB962C8B-B14F-4D97-AF65-F5344CB8AC3E}">
        <p14:creationId xmlns:p14="http://schemas.microsoft.com/office/powerpoint/2010/main" val="493537779"/>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0423"/>
            <a:ext cx="12957048" cy="1158874"/>
          </a:xfrm>
        </p:spPr>
        <p:txBody>
          <a:bodyPr/>
          <a:lstStyle/>
          <a:p>
            <a:r>
              <a:rPr lang="en-US" dirty="0" smtClean="0"/>
              <a:t>A checklist for sellers to qualify the client </a:t>
            </a:r>
            <a:br>
              <a:rPr lang="en-US" dirty="0" smtClean="0"/>
            </a:br>
            <a:r>
              <a:rPr lang="en-US" dirty="0"/>
              <a:t/>
            </a:r>
            <a:br>
              <a:rPr lang="en-US" dirty="0"/>
            </a:br>
            <a:endParaRPr lang="en-US" dirty="0"/>
          </a:p>
        </p:txBody>
      </p:sp>
      <p:sp>
        <p:nvSpPr>
          <p:cNvPr id="3" name="Slide Number Placeholder 2"/>
          <p:cNvSpPr>
            <a:spLocks noGrp="1"/>
          </p:cNvSpPr>
          <p:nvPr>
            <p:ph type="sldNum" sz="quarter" idx="11"/>
          </p:nvPr>
        </p:nvSpPr>
        <p:spPr/>
        <p:txBody>
          <a:bodyPr/>
          <a:lstStyle/>
          <a:p>
            <a:fld id="{BDA1C353-5D38-4C5C-8D25-B1ED6D5DE954}" type="slidenum">
              <a:rPr lang="en-US" smtClean="0"/>
              <a:pPr/>
              <a:t>6</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665226190"/>
              </p:ext>
            </p:extLst>
          </p:nvPr>
        </p:nvGraphicFramePr>
        <p:xfrm>
          <a:off x="457200" y="1419860"/>
          <a:ext cx="13639800" cy="6161935"/>
        </p:xfrm>
        <a:graphic>
          <a:graphicData uri="http://schemas.openxmlformats.org/drawingml/2006/table">
            <a:tbl>
              <a:tblPr firstRow="1" bandRow="1">
                <a:tableStyleId>{21E4AEA4-8DFA-4A89-87EB-49C32662AFE0}</a:tableStyleId>
              </a:tblPr>
              <a:tblGrid>
                <a:gridCol w="2895600"/>
                <a:gridCol w="228600"/>
                <a:gridCol w="10515600"/>
              </a:tblGrid>
              <a:tr h="594360">
                <a:tc>
                  <a:txBody>
                    <a:bodyPr/>
                    <a:lstStyle/>
                    <a:p>
                      <a:r>
                        <a:rPr lang="en-US" sz="1800" dirty="0" smtClean="0">
                          <a:solidFill>
                            <a:schemeClr val="tx1"/>
                          </a:solidFill>
                        </a:rPr>
                        <a:t>Key Criteria</a:t>
                      </a:r>
                      <a:endParaRPr lang="en-US" sz="1800" dirty="0">
                        <a:solidFill>
                          <a:schemeClr val="tx1"/>
                        </a:solidFill>
                      </a:endParaRPr>
                    </a:p>
                  </a:txBody>
                  <a:tcPr anchor="b">
                    <a:noFill/>
                  </a:tcPr>
                </a:tc>
                <a:tc>
                  <a:txBody>
                    <a:bodyPr/>
                    <a:lstStyle/>
                    <a:p>
                      <a:endParaRPr lang="en-US" sz="1800" dirty="0">
                        <a:solidFill>
                          <a:schemeClr val="tx1"/>
                        </a:solidFill>
                      </a:endParaRPr>
                    </a:p>
                  </a:txBody>
                  <a:tcPr anchor="b">
                    <a:noFill/>
                  </a:tcPr>
                </a:tc>
                <a:tc>
                  <a:txBody>
                    <a:bodyPr/>
                    <a:lstStyle/>
                    <a:p>
                      <a:r>
                        <a:rPr lang="en-US" sz="1800" dirty="0" smtClean="0">
                          <a:solidFill>
                            <a:schemeClr val="tx1"/>
                          </a:solidFill>
                        </a:rPr>
                        <a:t>Optimal Candidates Look Like:</a:t>
                      </a:r>
                    </a:p>
                  </a:txBody>
                  <a:tcPr anchor="b">
                    <a:noFill/>
                  </a:tcPr>
                </a:tc>
              </a:tr>
              <a:tr h="815305">
                <a:tc>
                  <a:txBody>
                    <a:bodyPr/>
                    <a:lstStyle/>
                    <a:p>
                      <a:pPr marL="342900" marR="0" lvl="0" indent="-342900" algn="l" defTabSz="1306220" rtl="0" eaLnBrk="1" fontAlgn="auto" latinLnBrk="0" hangingPunct="1">
                        <a:lnSpc>
                          <a:spcPct val="120000"/>
                        </a:lnSpc>
                        <a:spcBef>
                          <a:spcPts val="0"/>
                        </a:spcBef>
                        <a:spcAft>
                          <a:spcPts val="0"/>
                        </a:spcAft>
                        <a:buClrTx/>
                        <a:buSzTx/>
                        <a:buFont typeface="Wingdings" charset="2"/>
                        <a:buChar char="q"/>
                        <a:tabLst/>
                        <a:defRPr/>
                      </a:pPr>
                      <a:r>
                        <a:rPr lang="en-US" sz="1800" dirty="0" smtClean="0"/>
                        <a:t>SPONSORSHIP:</a:t>
                      </a:r>
                    </a:p>
                  </a:txBody>
                  <a:tcPr/>
                </a:tc>
                <a:tc>
                  <a:txBody>
                    <a:bodyPr/>
                    <a:lstStyle/>
                    <a:p>
                      <a:pPr marL="0" marR="0" lvl="0" indent="0" algn="l" defTabSz="1306220" rtl="0" eaLnBrk="1" fontAlgn="auto" latinLnBrk="0" hangingPunct="1">
                        <a:lnSpc>
                          <a:spcPct val="120000"/>
                        </a:lnSpc>
                        <a:spcBef>
                          <a:spcPts val="0"/>
                        </a:spcBef>
                        <a:spcAft>
                          <a:spcPts val="0"/>
                        </a:spcAft>
                        <a:buClrTx/>
                        <a:buSzTx/>
                        <a:buFontTx/>
                        <a:buNone/>
                        <a:tabLst/>
                        <a:defRPr/>
                      </a:pPr>
                      <a:endParaRPr lang="en-US" sz="1800" dirty="0" smtClean="0"/>
                    </a:p>
                  </a:txBody>
                  <a:tcPr/>
                </a:tc>
                <a:tc>
                  <a:txBody>
                    <a:bodyPr/>
                    <a:lstStyle/>
                    <a:p>
                      <a:pPr>
                        <a:lnSpc>
                          <a:spcPct val="120000"/>
                        </a:lnSpc>
                      </a:pPr>
                      <a:r>
                        <a:rPr lang="en-US" sz="1800" dirty="0" smtClean="0"/>
                        <a:t>Chief Operating Officer,</a:t>
                      </a:r>
                      <a:r>
                        <a:rPr lang="en-US" sz="1800" baseline="0" dirty="0" smtClean="0"/>
                        <a:t> </a:t>
                      </a:r>
                      <a:r>
                        <a:rPr lang="en-US" sz="1800" dirty="0" smtClean="0"/>
                        <a:t>Vice President Field</a:t>
                      </a:r>
                      <a:r>
                        <a:rPr lang="en-US" sz="1800" baseline="0" dirty="0" smtClean="0"/>
                        <a:t> Services (or Customer Service if combined)</a:t>
                      </a:r>
                      <a:r>
                        <a:rPr lang="en-US" sz="1800" dirty="0" smtClean="0"/>
                        <a:t>,</a:t>
                      </a:r>
                      <a:r>
                        <a:rPr lang="en-US" sz="1800" baseline="0" dirty="0" smtClean="0"/>
                        <a:t> leaders that have the best span of control to make the decisions that drive success </a:t>
                      </a:r>
                      <a:endParaRPr lang="en-US" sz="1800" b="0" dirty="0"/>
                    </a:p>
                  </a:txBody>
                  <a:tcPr/>
                </a:tc>
              </a:tr>
              <a:tr h="477555">
                <a:tc>
                  <a:txBody>
                    <a:bodyPr/>
                    <a:lstStyle/>
                    <a:p>
                      <a:pPr marL="342900" marR="0" lvl="0" indent="-342900" algn="l" defTabSz="1306220" rtl="0" eaLnBrk="1" fontAlgn="auto" latinLnBrk="0" hangingPunct="1">
                        <a:lnSpc>
                          <a:spcPct val="120000"/>
                        </a:lnSpc>
                        <a:spcBef>
                          <a:spcPts val="0"/>
                        </a:spcBef>
                        <a:spcAft>
                          <a:spcPts val="0"/>
                        </a:spcAft>
                        <a:buClrTx/>
                        <a:buSzTx/>
                        <a:buFont typeface="Wingdings" charset="2"/>
                        <a:buChar char="q"/>
                        <a:tabLst/>
                        <a:defRPr/>
                      </a:pPr>
                      <a:r>
                        <a:rPr lang="en-US" sz="1800" dirty="0" smtClean="0"/>
                        <a:t>EXPERTISE:</a:t>
                      </a:r>
                    </a:p>
                  </a:txBody>
                  <a:tcPr/>
                </a:tc>
                <a:tc>
                  <a:txBody>
                    <a:bodyPr/>
                    <a:lstStyle/>
                    <a:p>
                      <a:pPr marL="0" marR="0" lvl="0" indent="0" algn="l" defTabSz="1306220" rtl="0" eaLnBrk="1" fontAlgn="auto" latinLnBrk="0" hangingPunct="1">
                        <a:lnSpc>
                          <a:spcPct val="120000"/>
                        </a:lnSpc>
                        <a:spcBef>
                          <a:spcPts val="0"/>
                        </a:spcBef>
                        <a:spcAft>
                          <a:spcPts val="0"/>
                        </a:spcAft>
                        <a:buClrTx/>
                        <a:buSzTx/>
                        <a:buFontTx/>
                        <a:buNone/>
                        <a:tabLst/>
                        <a:defRPr/>
                      </a:pPr>
                      <a:endParaRPr lang="en-US" sz="1800" dirty="0" smtClean="0"/>
                    </a:p>
                  </a:txBody>
                  <a:tcPr/>
                </a:tc>
                <a:tc>
                  <a:txBody>
                    <a:bodyPr/>
                    <a:lstStyle/>
                    <a:p>
                      <a:pPr>
                        <a:lnSpc>
                          <a:spcPct val="120000"/>
                        </a:lnSpc>
                      </a:pPr>
                      <a:r>
                        <a:rPr lang="en-US" sz="1800" dirty="0" smtClean="0"/>
                        <a:t>Clients </a:t>
                      </a:r>
                      <a:r>
                        <a:rPr lang="en-US" sz="1800" baseline="0" dirty="0" smtClean="0"/>
                        <a:t>experiencing challenges with retirement or geographic dispersal of techs;  where turnover is a problem </a:t>
                      </a:r>
                      <a:endParaRPr lang="en-US" sz="1800" b="0" dirty="0"/>
                    </a:p>
                  </a:txBody>
                  <a:tcPr/>
                </a:tc>
              </a:tr>
              <a:tr h="815305">
                <a:tc>
                  <a:txBody>
                    <a:bodyPr/>
                    <a:lstStyle/>
                    <a:p>
                      <a:pPr marL="342900" marR="0" lvl="0" indent="-342900" algn="l" defTabSz="914400" rtl="0" eaLnBrk="1" fontAlgn="auto" latinLnBrk="0" hangingPunct="1">
                        <a:lnSpc>
                          <a:spcPct val="120000"/>
                        </a:lnSpc>
                        <a:spcBef>
                          <a:spcPts val="0"/>
                        </a:spcBef>
                        <a:spcAft>
                          <a:spcPts val="0"/>
                        </a:spcAft>
                        <a:buClrTx/>
                        <a:buSzTx/>
                        <a:buFont typeface="Wingdings" charset="2"/>
                        <a:buChar char="q"/>
                        <a:tabLst/>
                        <a:defRPr/>
                      </a:pPr>
                      <a:r>
                        <a:rPr lang="en-US" sz="1800" baseline="0" dirty="0" smtClean="0"/>
                        <a:t>MANY CONTENT SOURCES</a:t>
                      </a:r>
                      <a:endParaRPr lang="en-US" sz="1800" dirty="0" smtClean="0"/>
                    </a:p>
                  </a:txBody>
                  <a:tcPr/>
                </a:tc>
                <a:tc>
                  <a:txBody>
                    <a:bodyPr/>
                    <a:lstStyle/>
                    <a:p>
                      <a:pPr marL="0" lvl="0" indent="0" defTabSz="914400" fontAlgn="auto">
                        <a:lnSpc>
                          <a:spcPct val="120000"/>
                        </a:lnSpc>
                        <a:spcBef>
                          <a:spcPts val="0"/>
                        </a:spcBef>
                        <a:spcAft>
                          <a:spcPts val="0"/>
                        </a:spcAft>
                        <a:buFont typeface="Wingdings" charset="2"/>
                        <a:buNone/>
                        <a:defRPr/>
                      </a:pPr>
                      <a:endParaRPr lang="en-US" sz="1800" dirty="0" smtClean="0"/>
                    </a:p>
                  </a:txBody>
                  <a:tcPr/>
                </a:tc>
                <a:tc>
                  <a:txBody>
                    <a:bodyPr/>
                    <a:lstStyle/>
                    <a:p>
                      <a:pPr>
                        <a:lnSpc>
                          <a:spcPct val="120000"/>
                        </a:lnSpc>
                      </a:pPr>
                      <a:r>
                        <a:rPr lang="en-US" sz="1800" dirty="0" smtClean="0"/>
                        <a:t>The</a:t>
                      </a:r>
                      <a:r>
                        <a:rPr lang="en-US" sz="1800" baseline="0" dirty="0" smtClean="0"/>
                        <a:t> solution works best when marrying 6-8-10 solutions manuals, making it easy for techs to diagnose and define know the best solutions across multiple sources </a:t>
                      </a:r>
                      <a:endParaRPr lang="en-US" sz="1800" b="0" dirty="0"/>
                    </a:p>
                  </a:txBody>
                  <a:tcPr/>
                </a:tc>
              </a:tr>
              <a:tr h="815305">
                <a:tc>
                  <a:txBody>
                    <a:bodyPr/>
                    <a:lstStyle/>
                    <a:p>
                      <a:pPr marL="342900" lvl="0" indent="-342900" defTabSz="914400" fontAlgn="auto">
                        <a:lnSpc>
                          <a:spcPct val="120000"/>
                        </a:lnSpc>
                        <a:spcBef>
                          <a:spcPts val="0"/>
                        </a:spcBef>
                        <a:spcAft>
                          <a:spcPts val="0"/>
                        </a:spcAft>
                        <a:buFont typeface="Wingdings" charset="2"/>
                        <a:buChar char="q"/>
                        <a:defRPr/>
                      </a:pPr>
                      <a:r>
                        <a:rPr lang="en-US" sz="1800" dirty="0" smtClean="0"/>
                        <a:t>BUDGET:</a:t>
                      </a:r>
                    </a:p>
                  </a:txBody>
                  <a:tcPr/>
                </a:tc>
                <a:tc>
                  <a:txBody>
                    <a:bodyPr/>
                    <a:lstStyle/>
                    <a:p>
                      <a:pPr marL="0" lvl="0" indent="0" defTabSz="914400" fontAlgn="auto">
                        <a:lnSpc>
                          <a:spcPct val="120000"/>
                        </a:lnSpc>
                        <a:spcBef>
                          <a:spcPts val="0"/>
                        </a:spcBef>
                        <a:spcAft>
                          <a:spcPts val="0"/>
                        </a:spcAft>
                        <a:buFont typeface="Wingdings" charset="2"/>
                        <a:buNone/>
                        <a:defRPr/>
                      </a:pPr>
                      <a:endParaRPr lang="en-US" sz="1800" dirty="0" smtClean="0"/>
                    </a:p>
                  </a:txBody>
                  <a:tcPr/>
                </a:tc>
                <a:tc>
                  <a:txBody>
                    <a:bodyPr/>
                    <a:lstStyle/>
                    <a:p>
                      <a:pPr>
                        <a:lnSpc>
                          <a:spcPct val="120000"/>
                        </a:lnSpc>
                      </a:pPr>
                      <a:r>
                        <a:rPr lang="en-US" sz="1800" dirty="0" smtClean="0"/>
                        <a:t>Being able to undertake a pilot is a great place but ensuring there is plan</a:t>
                      </a:r>
                      <a:r>
                        <a:rPr lang="en-US" sz="1800" baseline="0" dirty="0" smtClean="0"/>
                        <a:t> for broader roll-out up front drives faster adoption</a:t>
                      </a:r>
                      <a:endParaRPr lang="en-US" sz="1800" b="0" dirty="0"/>
                    </a:p>
                  </a:txBody>
                  <a:tcPr/>
                </a:tc>
              </a:tr>
              <a:tr h="449824">
                <a:tc>
                  <a:txBody>
                    <a:bodyPr/>
                    <a:lstStyle/>
                    <a:p>
                      <a:pPr marL="342900" marR="0" indent="-342900" algn="l" defTabSz="1306220" rtl="0" eaLnBrk="1" fontAlgn="auto" latinLnBrk="0" hangingPunct="1">
                        <a:lnSpc>
                          <a:spcPct val="120000"/>
                        </a:lnSpc>
                        <a:spcBef>
                          <a:spcPts val="0"/>
                        </a:spcBef>
                        <a:spcAft>
                          <a:spcPts val="0"/>
                        </a:spcAft>
                        <a:buClrTx/>
                        <a:buSzTx/>
                        <a:buFont typeface="Wingdings" charset="2"/>
                        <a:buChar char="q"/>
                        <a:tabLst/>
                        <a:defRPr/>
                      </a:pPr>
                      <a:r>
                        <a:rPr lang="en-US" sz="1800" dirty="0" smtClean="0"/>
                        <a:t>MACHINE</a:t>
                      </a:r>
                      <a:r>
                        <a:rPr lang="en-US" sz="1800" baseline="0" dirty="0" smtClean="0"/>
                        <a:t> COMPLEXITY</a:t>
                      </a:r>
                      <a:r>
                        <a:rPr lang="en-US" sz="1800" dirty="0" smtClean="0"/>
                        <a:t>:</a:t>
                      </a:r>
                    </a:p>
                  </a:txBody>
                  <a:tcPr/>
                </a:tc>
                <a:tc>
                  <a:txBody>
                    <a:bodyPr/>
                    <a:lstStyle/>
                    <a:p>
                      <a:pPr marL="0" marR="0" indent="0" algn="l" defTabSz="1306220" rtl="0" eaLnBrk="1" fontAlgn="auto" latinLnBrk="0" hangingPunct="1">
                        <a:lnSpc>
                          <a:spcPct val="120000"/>
                        </a:lnSpc>
                        <a:spcBef>
                          <a:spcPts val="0"/>
                        </a:spcBef>
                        <a:spcAft>
                          <a:spcPts val="0"/>
                        </a:spcAft>
                        <a:buClrTx/>
                        <a:buSzTx/>
                        <a:buFontTx/>
                        <a:buNone/>
                        <a:tabLst/>
                        <a:defRPr/>
                      </a:pPr>
                      <a:endParaRPr lang="en-US" sz="1800" dirty="0" smtClean="0"/>
                    </a:p>
                  </a:txBody>
                  <a:tcPr/>
                </a:tc>
                <a:tc>
                  <a:txBody>
                    <a:bodyPr/>
                    <a:lstStyle/>
                    <a:p>
                      <a:pPr>
                        <a:lnSpc>
                          <a:spcPct val="120000"/>
                        </a:lnSpc>
                      </a:pPr>
                      <a:r>
                        <a:rPr lang="en-US" sz="1800" dirty="0" smtClean="0"/>
                        <a:t>Does the client have significant or increasing</a:t>
                      </a:r>
                      <a:r>
                        <a:rPr lang="en-US" sz="1800" baseline="0" dirty="0" smtClean="0"/>
                        <a:t> complexity in </a:t>
                      </a:r>
                      <a:r>
                        <a:rPr lang="en-US" sz="1800" dirty="0" smtClean="0"/>
                        <a:t>machines,</a:t>
                      </a:r>
                      <a:r>
                        <a:rPr lang="en-US" sz="1800" baseline="0" dirty="0" smtClean="0"/>
                        <a:t> software and ecosystems/partner networks</a:t>
                      </a:r>
                      <a:endParaRPr lang="en-US" sz="1800" b="0" dirty="0"/>
                    </a:p>
                  </a:txBody>
                  <a:tcPr/>
                </a:tc>
              </a:tr>
              <a:tr h="815305">
                <a:tc>
                  <a:txBody>
                    <a:bodyPr/>
                    <a:lstStyle/>
                    <a:p>
                      <a:pPr marL="342900" marR="0" indent="-342900" algn="l" defTabSz="1306220" rtl="0" eaLnBrk="1" fontAlgn="auto" latinLnBrk="0" hangingPunct="1">
                        <a:lnSpc>
                          <a:spcPct val="120000"/>
                        </a:lnSpc>
                        <a:spcBef>
                          <a:spcPts val="0"/>
                        </a:spcBef>
                        <a:spcAft>
                          <a:spcPts val="0"/>
                        </a:spcAft>
                        <a:buClrTx/>
                        <a:buSzTx/>
                        <a:buFont typeface="Wingdings" charset="2"/>
                        <a:buChar char="q"/>
                        <a:tabLst/>
                        <a:defRPr/>
                      </a:pPr>
                      <a:r>
                        <a:rPr lang="en-US" sz="1800" dirty="0" smtClean="0"/>
                        <a:t>FIELD FORCE SIZE:</a:t>
                      </a:r>
                    </a:p>
                  </a:txBody>
                  <a:tcPr/>
                </a:tc>
                <a:tc>
                  <a:txBody>
                    <a:bodyPr/>
                    <a:lstStyle/>
                    <a:p>
                      <a:pPr marL="0" marR="0" indent="0" algn="l" defTabSz="1306220" rtl="0" eaLnBrk="1" fontAlgn="auto" latinLnBrk="0" hangingPunct="1">
                        <a:lnSpc>
                          <a:spcPct val="120000"/>
                        </a:lnSpc>
                        <a:spcBef>
                          <a:spcPts val="0"/>
                        </a:spcBef>
                        <a:spcAft>
                          <a:spcPts val="0"/>
                        </a:spcAft>
                        <a:buClrTx/>
                        <a:buSzTx/>
                        <a:buFontTx/>
                        <a:buNone/>
                        <a:tabLst/>
                        <a:defRPr/>
                      </a:pPr>
                      <a:endParaRPr lang="en-US" sz="1800" dirty="0" smtClean="0"/>
                    </a:p>
                  </a:txBody>
                  <a:tcPr/>
                </a:tc>
                <a:tc>
                  <a:txBody>
                    <a:bodyPr/>
                    <a:lstStyle/>
                    <a:p>
                      <a:pPr>
                        <a:lnSpc>
                          <a:spcPct val="120000"/>
                        </a:lnSpc>
                      </a:pPr>
                      <a:r>
                        <a:rPr lang="en-US" sz="1800" dirty="0" smtClean="0"/>
                        <a:t>Approximately 1,000</a:t>
                      </a:r>
                      <a:r>
                        <a:rPr lang="en-US" sz="1800" baseline="0" dirty="0" smtClean="0"/>
                        <a:t> users or $1B in sales revenue</a:t>
                      </a:r>
                      <a:endParaRPr lang="en-US" sz="1800" b="0" dirty="0"/>
                    </a:p>
                  </a:txBody>
                  <a:tcPr/>
                </a:tc>
              </a:tr>
              <a:tr h="815305">
                <a:tc>
                  <a:txBody>
                    <a:bodyPr/>
                    <a:lstStyle/>
                    <a:p>
                      <a:pPr marL="342900" marR="0" indent="-342900" algn="l" defTabSz="1306220" rtl="0" eaLnBrk="1" fontAlgn="auto" latinLnBrk="0" hangingPunct="1">
                        <a:lnSpc>
                          <a:spcPct val="120000"/>
                        </a:lnSpc>
                        <a:spcBef>
                          <a:spcPts val="0"/>
                        </a:spcBef>
                        <a:spcAft>
                          <a:spcPts val="0"/>
                        </a:spcAft>
                        <a:buClrTx/>
                        <a:buSzTx/>
                        <a:buFont typeface="Wingdings" charset="2"/>
                        <a:buChar char="q"/>
                        <a:tabLst/>
                        <a:defRPr/>
                      </a:pPr>
                      <a:r>
                        <a:rPr lang="en-US" sz="1800" dirty="0" smtClean="0"/>
                        <a:t>SPARE</a:t>
                      </a:r>
                      <a:r>
                        <a:rPr lang="en-US" sz="1800" baseline="0" dirty="0" smtClean="0"/>
                        <a:t> PARTS:</a:t>
                      </a:r>
                      <a:endParaRPr lang="en-US" sz="1800" dirty="0" smtClean="0"/>
                    </a:p>
                  </a:txBody>
                  <a:tcPr/>
                </a:tc>
                <a:tc>
                  <a:txBody>
                    <a:bodyPr/>
                    <a:lstStyle/>
                    <a:p>
                      <a:pPr marL="0" marR="0" indent="0" algn="l" defTabSz="1306220" rtl="0" eaLnBrk="1" fontAlgn="auto" latinLnBrk="0" hangingPunct="1">
                        <a:lnSpc>
                          <a:spcPct val="120000"/>
                        </a:lnSpc>
                        <a:spcBef>
                          <a:spcPts val="0"/>
                        </a:spcBef>
                        <a:spcAft>
                          <a:spcPts val="0"/>
                        </a:spcAft>
                        <a:buClrTx/>
                        <a:buSzTx/>
                        <a:buFontTx/>
                        <a:buNone/>
                        <a:tabLst/>
                        <a:defRPr/>
                      </a:pPr>
                      <a:endParaRPr lang="en-US" sz="1800" dirty="0" smtClean="0"/>
                    </a:p>
                  </a:txBody>
                  <a:tcPr/>
                </a:tc>
                <a:tc>
                  <a:txBody>
                    <a:bodyPr/>
                    <a:lstStyle/>
                    <a:p>
                      <a:pPr>
                        <a:lnSpc>
                          <a:spcPct val="120000"/>
                        </a:lnSpc>
                      </a:pPr>
                      <a:r>
                        <a:rPr lang="en-US" sz="1800" dirty="0" smtClean="0"/>
                        <a:t>Companies that require </a:t>
                      </a:r>
                      <a:r>
                        <a:rPr lang="en-US" sz="1800" baseline="0" dirty="0" smtClean="0"/>
                        <a:t>multiple generations of parts (such as appliances) or high availability equipment (such as an MRI machine or robotic surgery arm) or fit for purpose (industrial equipment, semi-conductor production) in their machines will likely have inventory overstocks addressable with Watson.  </a:t>
                      </a:r>
                      <a:endParaRPr lang="en-US" sz="1800" b="0" dirty="0"/>
                    </a:p>
                  </a:txBody>
                  <a:tcPr/>
                </a:tc>
              </a:tr>
            </a:tbl>
          </a:graphicData>
        </a:graphic>
      </p:graphicFrame>
    </p:spTree>
    <p:extLst>
      <p:ext uri="{BB962C8B-B14F-4D97-AF65-F5344CB8AC3E}">
        <p14:creationId xmlns:p14="http://schemas.microsoft.com/office/powerpoint/2010/main" val="15445974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371600"/>
            <a:ext cx="7162800" cy="5225992"/>
          </a:xfrm>
          <a:prstGeom prst="rect">
            <a:avLst/>
          </a:prstGeom>
          <a:noFill/>
        </p:spPr>
        <p:txBody>
          <a:bodyPr wrap="square" lIns="146249" tIns="73125" rIns="146249" bIns="73125" rtlCol="0">
            <a:spAutoFit/>
          </a:bodyPr>
          <a:lstStyle/>
          <a:p>
            <a:r>
              <a:rPr lang="en-US" sz="2200" dirty="0">
                <a:solidFill>
                  <a:srgbClr val="45A4FC"/>
                </a:solidFill>
                <a:latin typeface="HelvNeue Medium for IBM" charset="0"/>
                <a:ea typeface="HelvNeue Medium for IBM" charset="0"/>
                <a:cs typeface="HelvNeue Medium for IBM" charset="0"/>
              </a:rPr>
              <a:t>Field Technicians</a:t>
            </a:r>
            <a:r>
              <a:rPr lang="en-US" sz="2200" dirty="0">
                <a:latin typeface="HelvNeue Medium for IBM" charset="0"/>
                <a:ea typeface="HelvNeue Medium for IBM" charset="0"/>
                <a:cs typeface="HelvNeue Medium for IBM" charset="0"/>
              </a:rPr>
              <a:t> </a:t>
            </a:r>
            <a:r>
              <a:rPr lang="en-US" sz="2200" dirty="0">
                <a:latin typeface="Helvetica Neue Thin"/>
                <a:cs typeface="Helvetica Neue Thin"/>
              </a:rPr>
              <a:t>are often overwhelmed with </a:t>
            </a:r>
            <a:r>
              <a:rPr lang="en-US" sz="2200" dirty="0" smtClean="0">
                <a:latin typeface="Helvetica Neue Thin"/>
                <a:cs typeface="Helvetica Neue Thin"/>
              </a:rPr>
              <a:t>information,  </a:t>
            </a:r>
            <a:r>
              <a:rPr lang="en-US" sz="2200" dirty="0">
                <a:solidFill>
                  <a:srgbClr val="3FB3F3"/>
                </a:solidFill>
                <a:latin typeface="HelvNeue Medium for IBM" charset="0"/>
                <a:ea typeface="HelvNeue Medium for IBM" charset="0"/>
                <a:cs typeface="HelvNeue Medium for IBM" charset="0"/>
              </a:rPr>
              <a:t>lack an effective way to diagnose and </a:t>
            </a:r>
            <a:r>
              <a:rPr lang="en-US" sz="2200" dirty="0" smtClean="0">
                <a:solidFill>
                  <a:srgbClr val="3FB3F3"/>
                </a:solidFill>
                <a:latin typeface="HelvNeue Medium for IBM" charset="0"/>
                <a:ea typeface="HelvNeue Medium for IBM" charset="0"/>
                <a:cs typeface="HelvNeue Medium for IBM" charset="0"/>
              </a:rPr>
              <a:t>can’t resolve </a:t>
            </a:r>
            <a:r>
              <a:rPr lang="en-US" sz="2200" dirty="0">
                <a:solidFill>
                  <a:srgbClr val="3FB3F3"/>
                </a:solidFill>
                <a:latin typeface="HelvNeue Medium for IBM" charset="0"/>
                <a:ea typeface="HelvNeue Medium for IBM" charset="0"/>
                <a:cs typeface="HelvNeue Medium for IBM" charset="0"/>
              </a:rPr>
              <a:t>issues </a:t>
            </a:r>
            <a:r>
              <a:rPr lang="en-US" sz="2200" dirty="0" smtClean="0">
                <a:solidFill>
                  <a:srgbClr val="3FB3F3"/>
                </a:solidFill>
                <a:latin typeface="HelvNeue Medium for IBM" charset="0"/>
                <a:ea typeface="HelvNeue Medium for IBM" charset="0"/>
                <a:cs typeface="HelvNeue Medium for IBM" charset="0"/>
              </a:rPr>
              <a:t>quickly</a:t>
            </a:r>
            <a:r>
              <a:rPr lang="en-US" sz="2200" dirty="0" smtClean="0">
                <a:latin typeface="Helvetica Neue Thin"/>
                <a:cs typeface="Helvetica Neue Thin"/>
              </a:rPr>
              <a:t>.  This </a:t>
            </a:r>
            <a:r>
              <a:rPr lang="en-US" sz="2200" dirty="0">
                <a:latin typeface="Helvetica Neue Thin"/>
                <a:cs typeface="Helvetica Neue Thin"/>
              </a:rPr>
              <a:t>impacts company operations and satisfaction and </a:t>
            </a:r>
            <a:r>
              <a:rPr lang="en-US" sz="2200" dirty="0">
                <a:solidFill>
                  <a:srgbClr val="3FB3F3"/>
                </a:solidFill>
                <a:latin typeface="HelvNeue Medium for IBM" charset="0"/>
                <a:ea typeface="HelvNeue Medium for IBM" charset="0"/>
                <a:cs typeface="HelvNeue Medium for IBM" charset="0"/>
              </a:rPr>
              <a:t>drives potentially poor use of parts and resources</a:t>
            </a:r>
            <a:r>
              <a:rPr lang="en-US" sz="2200" dirty="0" smtClean="0">
                <a:solidFill>
                  <a:srgbClr val="3FB3F3"/>
                </a:solidFill>
                <a:latin typeface="HelvNeue Medium for IBM" charset="0"/>
                <a:ea typeface="HelvNeue Medium for IBM" charset="0"/>
                <a:cs typeface="HelvNeue Medium for IBM" charset="0"/>
              </a:rPr>
              <a:t>.</a:t>
            </a:r>
            <a:endParaRPr lang="en-US" sz="2200" dirty="0">
              <a:solidFill>
                <a:srgbClr val="3FB3F3"/>
              </a:solidFill>
              <a:latin typeface="HelvNeue Medium for IBM" charset="0"/>
              <a:ea typeface="HelvNeue Medium for IBM" charset="0"/>
              <a:cs typeface="HelvNeue Medium for IBM" charset="0"/>
            </a:endParaRPr>
          </a:p>
          <a:p>
            <a:endParaRPr lang="en-US" sz="2200" dirty="0">
              <a:latin typeface="Helvetica Neue Thin"/>
              <a:cs typeface="Helvetica Neue Thin"/>
            </a:endParaRPr>
          </a:p>
          <a:p>
            <a:r>
              <a:rPr lang="en-US" sz="2200" dirty="0">
                <a:latin typeface="Helvetica Neue Thin"/>
                <a:cs typeface="Helvetica Neue Thin"/>
              </a:rPr>
              <a:t>This solution allows Field Technicians to tackle service </a:t>
            </a:r>
            <a:r>
              <a:rPr lang="en-US" sz="2200" dirty="0" smtClean="0">
                <a:latin typeface="Helvetica Neue Thin"/>
                <a:cs typeface="Helvetica Neue Thin"/>
              </a:rPr>
              <a:t>requests execution </a:t>
            </a:r>
            <a:r>
              <a:rPr lang="en-US" sz="2200" dirty="0">
                <a:latin typeface="Helvetica Neue Thin"/>
                <a:cs typeface="Helvetica Neue Thin"/>
              </a:rPr>
              <a:t>more </a:t>
            </a:r>
            <a:r>
              <a:rPr lang="en-US" sz="2200" dirty="0" smtClean="0">
                <a:latin typeface="Helvetica Neue Thin"/>
                <a:cs typeface="Helvetica Neue Thin"/>
              </a:rPr>
              <a:t>efficiently.  </a:t>
            </a:r>
            <a:r>
              <a:rPr lang="en-US" sz="2200" dirty="0" smtClean="0">
                <a:solidFill>
                  <a:srgbClr val="3FB3F3"/>
                </a:solidFill>
                <a:latin typeface="HelvNeue Medium for IBM" charset="0"/>
                <a:ea typeface="HelvNeue Medium for IBM" charset="0"/>
                <a:cs typeface="HelvNeue Medium for IBM" charset="0"/>
              </a:rPr>
              <a:t>They directly engage with </a:t>
            </a:r>
            <a:r>
              <a:rPr lang="en-US" sz="2200" dirty="0">
                <a:solidFill>
                  <a:srgbClr val="3FB3F3"/>
                </a:solidFill>
                <a:latin typeface="HelvNeue Medium for IBM" charset="0"/>
                <a:ea typeface="HelvNeue Medium for IBM" charset="0"/>
                <a:cs typeface="HelvNeue Medium for IBM" charset="0"/>
              </a:rPr>
              <a:t>Watson over a simple </a:t>
            </a:r>
            <a:r>
              <a:rPr lang="en-US" sz="2200" dirty="0" smtClean="0">
                <a:solidFill>
                  <a:srgbClr val="3FB3F3"/>
                </a:solidFill>
                <a:latin typeface="HelvNeue Medium for IBM" charset="0"/>
                <a:ea typeface="HelvNeue Medium for IBM" charset="0"/>
                <a:cs typeface="HelvNeue Medium for IBM" charset="0"/>
              </a:rPr>
              <a:t>interface </a:t>
            </a:r>
            <a:r>
              <a:rPr lang="en-US" sz="2200" dirty="0" smtClean="0">
                <a:latin typeface="Helvetica Neue Thin"/>
                <a:cs typeface="Helvetica Neue Thin"/>
              </a:rPr>
              <a:t>from diagnosis </a:t>
            </a:r>
            <a:r>
              <a:rPr lang="en-US" sz="2200" dirty="0">
                <a:latin typeface="Helvetica Neue Thin"/>
                <a:cs typeface="Helvetica Neue Thin"/>
              </a:rPr>
              <a:t>and chat, connecting to current internal systems for specific data</a:t>
            </a:r>
            <a:r>
              <a:rPr lang="en-US" sz="2200" dirty="0" smtClean="0">
                <a:latin typeface="Helvetica Neue Thin"/>
                <a:cs typeface="Helvetica Neue Thin"/>
              </a:rPr>
              <a:t>.</a:t>
            </a:r>
            <a:endParaRPr lang="en-US" sz="2200" dirty="0">
              <a:latin typeface="Helvetica Neue Thin"/>
              <a:cs typeface="Helvetica Neue Thin"/>
            </a:endParaRPr>
          </a:p>
          <a:p>
            <a:endParaRPr lang="en-US" sz="2200" dirty="0">
              <a:latin typeface="Helvetica Neue Thin"/>
              <a:cs typeface="Helvetica Neue Thin"/>
            </a:endParaRPr>
          </a:p>
          <a:p>
            <a:r>
              <a:rPr lang="en-US" sz="2200" dirty="0">
                <a:latin typeface="Helvetica Neue Thin"/>
                <a:cs typeface="Helvetica Neue Thin"/>
              </a:rPr>
              <a:t>Watson will help </a:t>
            </a:r>
            <a:r>
              <a:rPr lang="en-US" sz="2200" dirty="0">
                <a:solidFill>
                  <a:srgbClr val="3FB3F3"/>
                </a:solidFill>
                <a:latin typeface="HelvNeue Medium for IBM" charset="0"/>
                <a:ea typeface="HelvNeue Medium for IBM" charset="0"/>
                <a:cs typeface="HelvNeue Medium for IBM" charset="0"/>
              </a:rPr>
              <a:t>users fix problems </a:t>
            </a:r>
            <a:r>
              <a:rPr lang="en-US" sz="2200" dirty="0">
                <a:latin typeface="Helvetica Neue Thin"/>
                <a:cs typeface="Helvetica Neue Thin"/>
              </a:rPr>
              <a:t>the first time, </a:t>
            </a:r>
            <a:r>
              <a:rPr lang="en-US" sz="2200" dirty="0">
                <a:solidFill>
                  <a:srgbClr val="3FB3F3"/>
                </a:solidFill>
                <a:latin typeface="HelvNeue Medium for IBM" charset="0"/>
                <a:ea typeface="HelvNeue Medium for IBM" charset="0"/>
                <a:cs typeface="HelvNeue Medium for IBM" charset="0"/>
              </a:rPr>
              <a:t>reduce service write-offs</a:t>
            </a:r>
            <a:r>
              <a:rPr lang="en-US" sz="2200" dirty="0">
                <a:solidFill>
                  <a:srgbClr val="45A4FC"/>
                </a:solidFill>
                <a:latin typeface="Helvetica Neue Thin"/>
                <a:cs typeface="Helvetica Neue Thin"/>
              </a:rPr>
              <a:t>, </a:t>
            </a:r>
            <a:r>
              <a:rPr lang="en-US" sz="2200" dirty="0">
                <a:solidFill>
                  <a:srgbClr val="3FB3F3"/>
                </a:solidFill>
                <a:latin typeface="HelvNeue Medium for IBM" charset="0"/>
                <a:ea typeface="HelvNeue Medium for IBM" charset="0"/>
                <a:cs typeface="HelvNeue Medium for IBM" charset="0"/>
              </a:rPr>
              <a:t>drive incremental revenue</a:t>
            </a:r>
            <a:r>
              <a:rPr lang="en-US" sz="2200" dirty="0">
                <a:solidFill>
                  <a:srgbClr val="45A4FC"/>
                </a:solidFill>
                <a:latin typeface="Helvetica Neue Thin"/>
                <a:cs typeface="Helvetica Neue Thin"/>
              </a:rPr>
              <a:t>, </a:t>
            </a:r>
            <a:r>
              <a:rPr lang="en-US" sz="2200" dirty="0">
                <a:latin typeface="Helvetica Neue Thin"/>
                <a:cs typeface="Helvetica Neue Thin"/>
              </a:rPr>
              <a:t>and will greatly improve customer satisfaction overall</a:t>
            </a:r>
            <a:r>
              <a:rPr lang="en-US" sz="2200" dirty="0" smtClean="0">
                <a:latin typeface="Helvetica Neue Thin"/>
                <a:cs typeface="Helvetica Neue Thin"/>
              </a:rPr>
              <a:t>.</a:t>
            </a:r>
            <a:endParaRPr lang="en-US" sz="2200" dirty="0">
              <a:latin typeface="Calibri Light"/>
              <a:cs typeface="Calibri Light"/>
            </a:endParaRPr>
          </a:p>
        </p:txBody>
      </p:sp>
      <p:sp>
        <p:nvSpPr>
          <p:cNvPr id="6" name="Content Placeholder 2"/>
          <p:cNvSpPr txBox="1">
            <a:spLocks/>
          </p:cNvSpPr>
          <p:nvPr/>
        </p:nvSpPr>
        <p:spPr bwMode="auto">
          <a:xfrm>
            <a:off x="471488" y="437046"/>
            <a:ext cx="13427392" cy="7543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30593" tIns="65296" rIns="130593" bIns="65296"/>
          <a:lstStyle>
            <a:lvl1pPr eaLnBrk="0" hangingPunct="0">
              <a:defRPr sz="2000">
                <a:solidFill>
                  <a:schemeClr val="tx1"/>
                </a:solidFill>
                <a:latin typeface="Helvetica Neue Light" charset="0"/>
                <a:ea typeface="ＭＳ Ｐゴシック" charset="0"/>
                <a:cs typeface="ＭＳ Ｐゴシック" charset="0"/>
                <a:sym typeface="Helvetica Neue Light" charset="0"/>
              </a:defRPr>
            </a:lvl1pPr>
            <a:lvl2pPr marL="742950" indent="-285750" eaLnBrk="0" hangingPunct="0">
              <a:defRPr sz="2000">
                <a:solidFill>
                  <a:schemeClr val="tx1"/>
                </a:solidFill>
                <a:latin typeface="Helvetica Neue Light" charset="0"/>
                <a:ea typeface="ＭＳ Ｐゴシック" charset="0"/>
                <a:sym typeface="Helvetica Neue Light" charset="0"/>
              </a:defRPr>
            </a:lvl2pPr>
            <a:lvl3pPr marL="1143000" indent="-228600" eaLnBrk="0" hangingPunct="0">
              <a:defRPr sz="2000">
                <a:solidFill>
                  <a:schemeClr val="tx1"/>
                </a:solidFill>
                <a:latin typeface="Helvetica Neue Light" charset="0"/>
                <a:ea typeface="ＭＳ Ｐゴシック" charset="0"/>
                <a:sym typeface="Helvetica Neue Light" charset="0"/>
              </a:defRPr>
            </a:lvl3pPr>
            <a:lvl4pPr marL="1600200" indent="-228600" eaLnBrk="0" hangingPunct="0">
              <a:defRPr sz="2000">
                <a:solidFill>
                  <a:schemeClr val="tx1"/>
                </a:solidFill>
                <a:latin typeface="Helvetica Neue Light" charset="0"/>
                <a:ea typeface="ＭＳ Ｐゴシック" charset="0"/>
                <a:sym typeface="Helvetica Neue Light" charset="0"/>
              </a:defRPr>
            </a:lvl4pPr>
            <a:lvl5pPr marL="2057400" indent="-228600" eaLnBrk="0" hangingPunct="0">
              <a:defRPr sz="2000">
                <a:solidFill>
                  <a:schemeClr val="tx1"/>
                </a:solidFill>
                <a:latin typeface="Helvetica Neue Light" charset="0"/>
                <a:ea typeface="ＭＳ Ｐゴシック" charset="0"/>
                <a:sym typeface="Helvetica Neue Light" charset="0"/>
              </a:defRPr>
            </a:lvl5pPr>
            <a:lvl6pPr marL="25146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6pPr>
            <a:lvl7pPr marL="29718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7pPr>
            <a:lvl8pPr marL="34290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8pPr>
            <a:lvl9pPr marL="3886200" indent="-228600" defTabSz="542925" eaLnBrk="0" fontAlgn="base" hangingPunct="0">
              <a:spcBef>
                <a:spcPct val="0"/>
              </a:spcBef>
              <a:spcAft>
                <a:spcPct val="0"/>
              </a:spcAft>
              <a:defRPr sz="2000">
                <a:solidFill>
                  <a:schemeClr val="tx1"/>
                </a:solidFill>
                <a:latin typeface="Helvetica Neue Light" charset="0"/>
                <a:ea typeface="ＭＳ Ｐゴシック" charset="0"/>
                <a:sym typeface="Helvetica Neue Light" charset="0"/>
              </a:defRPr>
            </a:lvl9pPr>
          </a:lstStyle>
          <a:p>
            <a:r>
              <a:rPr lang="en-US" sz="2800" dirty="0" smtClean="0">
                <a:solidFill>
                  <a:srgbClr val="004266"/>
                </a:solidFill>
                <a:latin typeface="Helvetica Neue" charset="0"/>
                <a:ea typeface="Helvetica Neue" charset="0"/>
                <a:cs typeface="Helvetica Neue" charset="0"/>
              </a:rPr>
              <a:t>Elevator Pitch</a:t>
            </a:r>
            <a:endParaRPr lang="en-US" sz="2800" dirty="0">
              <a:solidFill>
                <a:srgbClr val="47D1F7"/>
              </a:solidFill>
              <a:latin typeface="Helvetica Neue" charset="0"/>
              <a:ea typeface="Helvetica Neue" charset="0"/>
              <a:cs typeface="Helvetica Neue" charset="0"/>
              <a:sym typeface="HelvNeue Bold for IBM" charset="0"/>
            </a:endParaRPr>
          </a:p>
        </p:txBody>
      </p:sp>
      <p:sp>
        <p:nvSpPr>
          <p:cNvPr id="2" name="Slide Number Placeholder 1"/>
          <p:cNvSpPr>
            <a:spLocks noGrp="1"/>
          </p:cNvSpPr>
          <p:nvPr>
            <p:ph type="sldNum" sz="quarter" idx="4"/>
          </p:nvPr>
        </p:nvSpPr>
        <p:spPr/>
        <p:txBody>
          <a:bodyPr/>
          <a:lstStyle/>
          <a:p>
            <a:fld id="{BDA1C353-5D38-4C5C-8D25-B1ED6D5DE954}" type="slidenum">
              <a:rPr lang="en-US" smtClean="0"/>
              <a:pPr/>
              <a:t>7</a:t>
            </a:fld>
            <a:endParaRPr lang="en-US" dirty="0"/>
          </a:p>
        </p:txBody>
      </p:sp>
      <p:sp>
        <p:nvSpPr>
          <p:cNvPr id="7" name="Content Placeholder 3"/>
          <p:cNvSpPr txBox="1">
            <a:spLocks/>
          </p:cNvSpPr>
          <p:nvPr/>
        </p:nvSpPr>
        <p:spPr>
          <a:xfrm>
            <a:off x="7543800" y="1371600"/>
            <a:ext cx="6248400" cy="5242560"/>
          </a:xfrm>
          <a:prstGeom prst="rect">
            <a:avLst/>
          </a:prstGeom>
          <a:solidFill>
            <a:schemeClr val="bg1">
              <a:lumMod val="95000"/>
            </a:schemeClr>
          </a:solidFill>
        </p:spPr>
        <p:txBody>
          <a:bodyPr/>
          <a:lstStyle>
            <a:lvl1pPr marL="342900" indent="-342900" algn="l" defTabSz="1304925" rtl="0" eaLnBrk="1" fontAlgn="base" hangingPunct="1">
              <a:spcBef>
                <a:spcPct val="20000"/>
              </a:spcBef>
              <a:spcAft>
                <a:spcPct val="0"/>
              </a:spcAft>
              <a:buFont typeface="Arial" panose="020B0604020202020204" pitchFamily="34" charset="0"/>
              <a:defRPr sz="3200" kern="1200">
                <a:solidFill>
                  <a:srgbClr val="262626"/>
                </a:solidFill>
                <a:latin typeface="Calibri Light" pitchFamily="34" charset="0"/>
                <a:ea typeface="+mn-ea"/>
                <a:cs typeface="+mn-cs"/>
              </a:defRPr>
            </a:lvl1pPr>
            <a:lvl2pPr marL="1060450" indent="-407988" algn="l" defTabSz="1304925" rtl="0" eaLnBrk="1" fontAlgn="base" hangingPunct="1">
              <a:spcBef>
                <a:spcPct val="20000"/>
              </a:spcBef>
              <a:spcAft>
                <a:spcPct val="0"/>
              </a:spcAft>
              <a:buFont typeface="Arial" panose="020B0604020202020204" pitchFamily="34" charset="0"/>
              <a:buChar char="•"/>
              <a:defRPr sz="2800" kern="1200">
                <a:solidFill>
                  <a:srgbClr val="262626"/>
                </a:solidFill>
                <a:latin typeface="Calibri Light" pitchFamily="34" charset="0"/>
                <a:ea typeface="+mn-ea"/>
                <a:cs typeface="+mn-cs"/>
              </a:defRPr>
            </a:lvl2pPr>
            <a:lvl3pPr marL="1631950" indent="-325438" algn="l" defTabSz="1304925" rtl="0" eaLnBrk="1" fontAlgn="base" hangingPunct="1">
              <a:spcBef>
                <a:spcPct val="20000"/>
              </a:spcBef>
              <a:spcAft>
                <a:spcPct val="0"/>
              </a:spcAft>
              <a:buFont typeface="Calibri Light" panose="020F0302020204030204" pitchFamily="34" charset="0"/>
              <a:buChar char="‐"/>
              <a:defRPr sz="2400" kern="1200">
                <a:solidFill>
                  <a:srgbClr val="262626"/>
                </a:solidFill>
                <a:latin typeface="Calibri Light" pitchFamily="34" charset="0"/>
                <a:ea typeface="+mn-ea"/>
                <a:cs typeface="+mn-cs"/>
              </a:defRPr>
            </a:lvl3pPr>
            <a:lvl4pPr marL="2284413" indent="-325438" algn="l" defTabSz="1304925" rtl="0" eaLnBrk="1" fontAlgn="base" hangingPunct="1">
              <a:spcBef>
                <a:spcPct val="20000"/>
              </a:spcBef>
              <a:spcAft>
                <a:spcPct val="0"/>
              </a:spcAft>
              <a:buFont typeface="Calibri Light" panose="020F0302020204030204" pitchFamily="34" charset="0"/>
              <a:buChar char="»"/>
              <a:defRPr sz="2000" kern="1200">
                <a:solidFill>
                  <a:srgbClr val="262626"/>
                </a:solidFill>
                <a:latin typeface="Calibri Light" pitchFamily="34" charset="0"/>
                <a:ea typeface="+mn-ea"/>
                <a:cs typeface="+mn-cs"/>
              </a:defRPr>
            </a:lvl4pPr>
            <a:lvl5pPr marL="2938463" indent="-325438" algn="l" defTabSz="1304925" rtl="0" eaLnBrk="1" fontAlgn="base" hangingPunct="1">
              <a:spcBef>
                <a:spcPct val="20000"/>
              </a:spcBef>
              <a:spcAft>
                <a:spcPct val="0"/>
              </a:spcAft>
              <a:buFont typeface="Arial" panose="020B0604020202020204" pitchFamily="34" charset="0"/>
              <a:buChar char="»"/>
              <a:defRPr sz="2900" kern="1200">
                <a:solidFill>
                  <a:schemeClr val="tx1"/>
                </a:solidFill>
                <a:latin typeface="Calibri Light" pitchFamily="34" charset="0"/>
                <a:ea typeface="+mn-ea"/>
                <a:cs typeface="+mn-cs"/>
              </a:defRPr>
            </a:lvl5pPr>
            <a:lvl6pPr marL="359210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9pPr>
          </a:lstStyle>
          <a:p>
            <a:pPr marL="0" indent="0" algn="ctr"/>
            <a:r>
              <a:rPr lang="en-US" sz="2000" b="1" u="sng" dirty="0" smtClean="0"/>
              <a:t>FAQs</a:t>
            </a:r>
          </a:p>
          <a:p>
            <a:pPr marL="0" indent="0"/>
            <a:endParaRPr lang="en-US" sz="2000" dirty="0"/>
          </a:p>
          <a:p>
            <a:pPr marL="0" indent="0"/>
            <a:r>
              <a:rPr lang="en-US" sz="2000" dirty="0" smtClean="0"/>
              <a:t>What is the client buying?</a:t>
            </a:r>
          </a:p>
          <a:p>
            <a:pPr marL="1174750" lvl="1" indent="-457200">
              <a:buFont typeface="Arial" charset="0"/>
              <a:buChar char="•"/>
            </a:pPr>
            <a:r>
              <a:rPr lang="en-US" sz="1600" dirty="0"/>
              <a:t>Prototype of </a:t>
            </a:r>
            <a:r>
              <a:rPr lang="en-US" sz="1600" dirty="0" smtClean="0"/>
              <a:t>Field Technician</a:t>
            </a:r>
            <a:endParaRPr lang="en-US" sz="1600" dirty="0"/>
          </a:p>
          <a:p>
            <a:pPr marL="1174750" lvl="1" indent="-457200">
              <a:buFont typeface="Arial" charset="0"/>
              <a:buChar char="•"/>
            </a:pPr>
            <a:r>
              <a:rPr lang="en-US" sz="1600" dirty="0"/>
              <a:t>A </a:t>
            </a:r>
            <a:r>
              <a:rPr lang="en-US" sz="1600" dirty="0" smtClean="0"/>
              <a:t>subscription </a:t>
            </a:r>
            <a:r>
              <a:rPr lang="en-US" sz="1600" dirty="0"/>
              <a:t>to Watson Developer Cloud</a:t>
            </a:r>
          </a:p>
          <a:p>
            <a:pPr marL="0" indent="0"/>
            <a:r>
              <a:rPr lang="en-US" sz="2000" dirty="0" smtClean="0"/>
              <a:t>How much does it generally cost?</a:t>
            </a:r>
          </a:p>
          <a:p>
            <a:pPr marL="1174750" lvl="1" indent="-457200">
              <a:buFont typeface="Arial" charset="0"/>
              <a:buChar char="•"/>
            </a:pPr>
            <a:r>
              <a:rPr lang="en-US" sz="1600" dirty="0" smtClean="0"/>
              <a:t>$250K </a:t>
            </a:r>
          </a:p>
          <a:p>
            <a:pPr marL="0" indent="0"/>
            <a:r>
              <a:rPr lang="en-US" sz="2000" dirty="0" smtClean="0"/>
              <a:t>How does the solution get implemented? </a:t>
            </a:r>
          </a:p>
          <a:p>
            <a:pPr marL="1174750" lvl="1" indent="-457200">
              <a:buFont typeface="Arial" charset="0"/>
              <a:buChar char="•"/>
            </a:pPr>
            <a:r>
              <a:rPr lang="en-US" sz="1600" dirty="0" smtClean="0"/>
              <a:t>There are two options:</a:t>
            </a:r>
          </a:p>
          <a:p>
            <a:pPr marL="1746250" lvl="2" indent="-457200">
              <a:buFont typeface="+mj-lt"/>
              <a:buAutoNum type="arabicPeriod"/>
            </a:pPr>
            <a:r>
              <a:rPr lang="en-US" sz="1600" dirty="0" smtClean="0"/>
              <a:t>Build: 1 week enablement session for technical architects &amp; developers </a:t>
            </a:r>
          </a:p>
          <a:p>
            <a:pPr marL="1746250" lvl="2" indent="-457200">
              <a:buFont typeface="+mj-lt"/>
              <a:buAutoNum type="arabicPeriod"/>
            </a:pPr>
            <a:r>
              <a:rPr lang="en-US" sz="1600" dirty="0" smtClean="0">
                <a:solidFill>
                  <a:schemeClr val="tx1">
                    <a:lumMod val="95000"/>
                    <a:lumOff val="5000"/>
                  </a:schemeClr>
                </a:solidFill>
              </a:rPr>
              <a:t>Buy: Hire system integrator </a:t>
            </a:r>
          </a:p>
          <a:p>
            <a:pPr marL="0" indent="0"/>
            <a:r>
              <a:rPr lang="en-US" sz="2000" dirty="0" smtClean="0"/>
              <a:t>How long does it take? </a:t>
            </a:r>
          </a:p>
          <a:p>
            <a:pPr marL="1174750" lvl="1" indent="-457200">
              <a:buFont typeface="Arial" charset="0"/>
              <a:buChar char="•"/>
            </a:pPr>
            <a:r>
              <a:rPr lang="en-US" sz="1600" dirty="0" smtClean="0"/>
              <a:t>2 weeks to build a prototype</a:t>
            </a:r>
            <a:endParaRPr lang="en-US" sz="1600" dirty="0"/>
          </a:p>
        </p:txBody>
      </p:sp>
    </p:spTree>
    <p:extLst>
      <p:ext uri="{BB962C8B-B14F-4D97-AF65-F5344CB8AC3E}">
        <p14:creationId xmlns:p14="http://schemas.microsoft.com/office/powerpoint/2010/main" val="3677653779"/>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4266"/>
                </a:solidFill>
                <a:latin typeface="Helvetica Neue" charset="0"/>
                <a:ea typeface="Helvetica Neue" charset="0"/>
                <a:cs typeface="Helvetica Neue" charset="0"/>
              </a:rPr>
              <a:t>Start NOW.  Continue with intense focus and deep passion for success.</a:t>
            </a:r>
            <a:r>
              <a:rPr lang="en-US" dirty="0">
                <a:solidFill>
                  <a:srgbClr val="47D1F7"/>
                </a:solidFill>
                <a:latin typeface="Helvetica Neue" charset="0"/>
                <a:ea typeface="Helvetica Neue" charset="0"/>
                <a:cs typeface="Helvetica Neue" charset="0"/>
                <a:sym typeface="HelvNeue Bold for IBM" charset="0"/>
              </a:rPr>
              <a:t/>
            </a:r>
            <a:br>
              <a:rPr lang="en-US" dirty="0">
                <a:solidFill>
                  <a:srgbClr val="47D1F7"/>
                </a:solidFill>
                <a:latin typeface="Helvetica Neue" charset="0"/>
                <a:ea typeface="Helvetica Neue" charset="0"/>
                <a:cs typeface="Helvetica Neue" charset="0"/>
                <a:sym typeface="HelvNeue Bold for IBM" charset="0"/>
              </a:rPr>
            </a:br>
            <a:endParaRPr lang="en-US" dirty="0"/>
          </a:p>
        </p:txBody>
      </p:sp>
      <p:sp>
        <p:nvSpPr>
          <p:cNvPr id="4" name="Slide Number Placeholder 3"/>
          <p:cNvSpPr>
            <a:spLocks noGrp="1"/>
          </p:cNvSpPr>
          <p:nvPr>
            <p:ph type="sldNum" sz="quarter" idx="11"/>
          </p:nvPr>
        </p:nvSpPr>
        <p:spPr/>
        <p:txBody>
          <a:bodyPr/>
          <a:lstStyle/>
          <a:p>
            <a:fld id="{1F177F8E-3B53-4C83-AAEE-098921EBA9F4}" type="slidenum">
              <a:rPr lang="en-US" smtClean="0"/>
              <a:pPr/>
              <a:t>8</a:t>
            </a:fld>
            <a:endParaRPr lang="en-US" dirty="0"/>
          </a:p>
        </p:txBody>
      </p:sp>
      <p:sp>
        <p:nvSpPr>
          <p:cNvPr id="11" name="Rectangle 10"/>
          <p:cNvSpPr/>
          <p:nvPr/>
        </p:nvSpPr>
        <p:spPr>
          <a:xfrm>
            <a:off x="1295400" y="2362200"/>
            <a:ext cx="3581400" cy="4647426"/>
          </a:xfrm>
          <a:prstGeom prst="rect">
            <a:avLst/>
          </a:prstGeom>
        </p:spPr>
        <p:txBody>
          <a:bodyPr wrap="square">
            <a:spAutoFit/>
          </a:bodyPr>
          <a:lstStyle/>
          <a:p>
            <a:r>
              <a:rPr lang="en-US" sz="2800" b="1" dirty="0" smtClean="0">
                <a:solidFill>
                  <a:srgbClr val="3FB3F3"/>
                </a:solidFill>
              </a:rPr>
              <a:t>Target solutions for your accounts</a:t>
            </a:r>
          </a:p>
          <a:p>
            <a:pPr marL="457200" indent="-457200">
              <a:buFontTx/>
              <a:buChar char="-"/>
            </a:pPr>
            <a:r>
              <a:rPr lang="en-US" sz="2400" dirty="0" smtClean="0">
                <a:latin typeface="HelvNeue Light for IBM" charset="0"/>
                <a:ea typeface="HelvNeue Light for IBM" charset="0"/>
                <a:cs typeface="HelvNeue Light for IBM" charset="0"/>
              </a:rPr>
              <a:t>Review materials</a:t>
            </a:r>
          </a:p>
          <a:p>
            <a:pPr marL="1109663" lvl="1" indent="-457200">
              <a:buFontTx/>
              <a:buChar char="-"/>
            </a:pPr>
            <a:r>
              <a:rPr lang="en-US" sz="2400" dirty="0" smtClean="0">
                <a:latin typeface="HelvNeue Light for IBM" charset="0"/>
                <a:ea typeface="HelvNeue Light for IBM" charset="0"/>
                <a:cs typeface="HelvNeue Light for IBM" charset="0"/>
              </a:rPr>
              <a:t>Solutions Card</a:t>
            </a:r>
          </a:p>
          <a:p>
            <a:pPr marL="1109663" lvl="1" indent="-457200">
              <a:buFontTx/>
              <a:buChar char="-"/>
            </a:pPr>
            <a:r>
              <a:rPr lang="en-US" sz="2400" dirty="0" smtClean="0">
                <a:latin typeface="HelvNeue Light for IBM" charset="0"/>
                <a:ea typeface="HelvNeue Light for IBM" charset="0"/>
                <a:cs typeface="HelvNeue Light for IBM" charset="0"/>
              </a:rPr>
              <a:t>Seller’s Brief</a:t>
            </a:r>
          </a:p>
          <a:p>
            <a:pPr marL="1109663" lvl="1" indent="-457200">
              <a:buFontTx/>
              <a:buChar char="-"/>
            </a:pPr>
            <a:r>
              <a:rPr lang="en-US" sz="2400" dirty="0" smtClean="0">
                <a:latin typeface="HelvNeue Light for IBM" charset="0"/>
                <a:ea typeface="HelvNeue Light for IBM" charset="0"/>
                <a:cs typeface="HelvNeue Light for IBM" charset="0"/>
              </a:rPr>
              <a:t>Demo + Script</a:t>
            </a:r>
          </a:p>
          <a:p>
            <a:pPr marL="457200" indent="-457200">
              <a:buFontTx/>
              <a:buChar char="-"/>
            </a:pPr>
            <a:r>
              <a:rPr lang="en-US" sz="2400" dirty="0" smtClean="0">
                <a:latin typeface="HelvNeue Light for IBM" charset="0"/>
                <a:ea typeface="HelvNeue Light for IBM" charset="0"/>
                <a:cs typeface="HelvNeue Light for IBM" charset="0"/>
              </a:rPr>
              <a:t>Customize your messaging and materials</a:t>
            </a:r>
          </a:p>
          <a:p>
            <a:pPr marL="457200" indent="-457200">
              <a:buFontTx/>
              <a:buChar char="-"/>
            </a:pPr>
            <a:r>
              <a:rPr lang="en-US" sz="2400" dirty="0" smtClean="0">
                <a:latin typeface="HelvNeue Light for IBM" charset="0"/>
                <a:ea typeface="HelvNeue Light for IBM" charset="0"/>
                <a:cs typeface="HelvNeue Light for IBM" charset="0"/>
              </a:rPr>
              <a:t>Prepare your pitch</a:t>
            </a:r>
          </a:p>
          <a:p>
            <a:pPr marL="457200" indent="-457200">
              <a:buFontTx/>
              <a:buChar char="-"/>
            </a:pPr>
            <a:r>
              <a:rPr lang="en-US" sz="2400" dirty="0" smtClean="0">
                <a:latin typeface="HelvNeue Light for IBM" charset="0"/>
                <a:ea typeface="HelvNeue Light for IBM" charset="0"/>
                <a:cs typeface="HelvNeue Light for IBM" charset="0"/>
              </a:rPr>
              <a:t>Practice using the demos</a:t>
            </a:r>
            <a:endParaRPr lang="en-US" sz="2400" dirty="0">
              <a:latin typeface="HelvNeue Light for IBM" charset="0"/>
              <a:ea typeface="HelvNeue Light for IBM" charset="0"/>
              <a:cs typeface="HelvNeue Light for IBM" charset="0"/>
            </a:endParaRPr>
          </a:p>
        </p:txBody>
      </p:sp>
      <p:sp>
        <p:nvSpPr>
          <p:cNvPr id="12" name="TextBox 11"/>
          <p:cNvSpPr txBox="1"/>
          <p:nvPr/>
        </p:nvSpPr>
        <p:spPr>
          <a:xfrm>
            <a:off x="609600" y="2362200"/>
            <a:ext cx="1676400" cy="1015663"/>
          </a:xfrm>
          <a:prstGeom prst="rect">
            <a:avLst/>
          </a:prstGeom>
          <a:noFill/>
        </p:spPr>
        <p:txBody>
          <a:bodyPr wrap="square" rtlCol="0">
            <a:spAutoFit/>
          </a:bodyPr>
          <a:lstStyle/>
          <a:p>
            <a:r>
              <a:rPr lang="en-US" sz="6000" dirty="0" smtClean="0">
                <a:solidFill>
                  <a:srgbClr val="0080C7"/>
                </a:solidFill>
                <a:latin typeface="Lubalin Demi for IBM" charset="0"/>
                <a:ea typeface="Lubalin Demi for IBM" charset="0"/>
                <a:cs typeface="Lubalin Demi for IBM" charset="0"/>
              </a:rPr>
              <a:t>1.</a:t>
            </a:r>
            <a:endParaRPr lang="en-US" sz="6000" dirty="0">
              <a:solidFill>
                <a:srgbClr val="0080C7"/>
              </a:solidFill>
              <a:latin typeface="Lubalin Demi for IBM" charset="0"/>
              <a:ea typeface="Lubalin Demi for IBM" charset="0"/>
              <a:cs typeface="Lubalin Demi for IBM" charset="0"/>
            </a:endParaRPr>
          </a:p>
        </p:txBody>
      </p:sp>
      <p:sp>
        <p:nvSpPr>
          <p:cNvPr id="13" name="TextBox 12"/>
          <p:cNvSpPr txBox="1"/>
          <p:nvPr/>
        </p:nvSpPr>
        <p:spPr>
          <a:xfrm>
            <a:off x="4800600" y="2362200"/>
            <a:ext cx="1676400" cy="1015663"/>
          </a:xfrm>
          <a:prstGeom prst="rect">
            <a:avLst/>
          </a:prstGeom>
          <a:noFill/>
        </p:spPr>
        <p:txBody>
          <a:bodyPr wrap="square" rtlCol="0">
            <a:spAutoFit/>
          </a:bodyPr>
          <a:lstStyle/>
          <a:p>
            <a:r>
              <a:rPr lang="en-US" sz="6000" dirty="0" smtClean="0">
                <a:solidFill>
                  <a:srgbClr val="0080C7"/>
                </a:solidFill>
                <a:latin typeface="Lubalin Demi for IBM" charset="0"/>
                <a:ea typeface="Lubalin Demi for IBM" charset="0"/>
                <a:cs typeface="Lubalin Demi for IBM" charset="0"/>
              </a:rPr>
              <a:t>2.</a:t>
            </a:r>
            <a:endParaRPr lang="en-US" sz="6000" dirty="0">
              <a:solidFill>
                <a:srgbClr val="0080C7"/>
              </a:solidFill>
              <a:latin typeface="Lubalin Demi for IBM" charset="0"/>
              <a:ea typeface="Lubalin Demi for IBM" charset="0"/>
              <a:cs typeface="Lubalin Demi for IBM" charset="0"/>
            </a:endParaRPr>
          </a:p>
        </p:txBody>
      </p:sp>
      <p:sp>
        <p:nvSpPr>
          <p:cNvPr id="14" name="Rectangle 13"/>
          <p:cNvSpPr/>
          <p:nvPr/>
        </p:nvSpPr>
        <p:spPr>
          <a:xfrm>
            <a:off x="5486400" y="2362200"/>
            <a:ext cx="3657600" cy="4278094"/>
          </a:xfrm>
          <a:prstGeom prst="rect">
            <a:avLst/>
          </a:prstGeom>
        </p:spPr>
        <p:txBody>
          <a:bodyPr wrap="square">
            <a:spAutoFit/>
          </a:bodyPr>
          <a:lstStyle/>
          <a:p>
            <a:r>
              <a:rPr lang="en-US" sz="2800" b="1" dirty="0" smtClean="0">
                <a:solidFill>
                  <a:srgbClr val="3FB3F3"/>
                </a:solidFill>
              </a:rPr>
              <a:t>Determine your client customization </a:t>
            </a:r>
          </a:p>
          <a:p>
            <a:pPr marL="457200" indent="-457200">
              <a:buFontTx/>
              <a:buChar char="-"/>
            </a:pPr>
            <a:r>
              <a:rPr lang="en-US" sz="2400" dirty="0" smtClean="0">
                <a:latin typeface="HelvNeue Light for IBM" charset="0"/>
                <a:ea typeface="HelvNeue Light for IBM" charset="0"/>
                <a:cs typeface="HelvNeue Light for IBM" charset="0"/>
              </a:rPr>
              <a:t>Determine which patterns work best</a:t>
            </a:r>
          </a:p>
          <a:p>
            <a:pPr marL="457200" indent="-457200">
              <a:buFontTx/>
              <a:buChar char="-"/>
            </a:pPr>
            <a:r>
              <a:rPr lang="en-US" sz="2400" dirty="0" smtClean="0">
                <a:latin typeface="HelvNeue Light for IBM" charset="0"/>
                <a:ea typeface="HelvNeue Light for IBM" charset="0"/>
                <a:cs typeface="HelvNeue Light for IBM" charset="0"/>
              </a:rPr>
              <a:t>Request customized demos for solutions most relevant to industry and account (SC number needed)</a:t>
            </a:r>
          </a:p>
          <a:p>
            <a:pPr marL="457200" indent="-457200">
              <a:buFontTx/>
              <a:buChar char="-"/>
            </a:pPr>
            <a:r>
              <a:rPr lang="en-US" sz="2400" dirty="0" smtClean="0">
                <a:latin typeface="HelvNeue Light for IBM" charset="0"/>
                <a:ea typeface="HelvNeue Light for IBM" charset="0"/>
                <a:cs typeface="HelvNeue Light for IBM" charset="0"/>
              </a:rPr>
              <a:t>Determine data and content sources  </a:t>
            </a:r>
          </a:p>
        </p:txBody>
      </p:sp>
      <p:sp>
        <p:nvSpPr>
          <p:cNvPr id="15" name="Rectangle 14"/>
          <p:cNvSpPr/>
          <p:nvPr/>
        </p:nvSpPr>
        <p:spPr>
          <a:xfrm>
            <a:off x="9980612" y="2362200"/>
            <a:ext cx="4116388" cy="4524315"/>
          </a:xfrm>
          <a:prstGeom prst="rect">
            <a:avLst/>
          </a:prstGeom>
        </p:spPr>
        <p:txBody>
          <a:bodyPr wrap="square">
            <a:spAutoFit/>
          </a:bodyPr>
          <a:lstStyle/>
          <a:p>
            <a:r>
              <a:rPr lang="en-US" sz="2800" b="1" dirty="0" smtClean="0">
                <a:solidFill>
                  <a:srgbClr val="3FB3F3"/>
                </a:solidFill>
              </a:rPr>
              <a:t>Conduct your meeting with confidence</a:t>
            </a:r>
          </a:p>
          <a:p>
            <a:pPr marL="457200" indent="-457200">
              <a:buFontTx/>
              <a:buChar char="-"/>
            </a:pPr>
            <a:r>
              <a:rPr lang="en-US" sz="2400" dirty="0" smtClean="0">
                <a:latin typeface="HelvNeue Light for IBM" charset="0"/>
                <a:ea typeface="HelvNeue Light for IBM" charset="0"/>
                <a:cs typeface="HelvNeue Light for IBM" charset="0"/>
              </a:rPr>
              <a:t>Effective, well rehearsed demos (video alternatives)</a:t>
            </a:r>
          </a:p>
          <a:p>
            <a:pPr marL="457200" indent="-457200">
              <a:buFontTx/>
              <a:buChar char="-"/>
            </a:pPr>
            <a:r>
              <a:rPr lang="en-US" sz="2400" dirty="0" smtClean="0">
                <a:latin typeface="HelvNeue Light for IBM" charset="0"/>
                <a:ea typeface="HelvNeue Light for IBM" charset="0"/>
                <a:cs typeface="HelvNeue Light for IBM" charset="0"/>
              </a:rPr>
              <a:t>Direct, relevant slides</a:t>
            </a:r>
          </a:p>
          <a:p>
            <a:pPr marL="457200" indent="-457200">
              <a:buFontTx/>
              <a:buChar char="-"/>
            </a:pPr>
            <a:r>
              <a:rPr lang="en-US" sz="2400" dirty="0" smtClean="0">
                <a:latin typeface="HelvNeue Light for IBM" charset="0"/>
                <a:ea typeface="HelvNeue Light for IBM" charset="0"/>
                <a:cs typeface="HelvNeue Light for IBM" charset="0"/>
              </a:rPr>
              <a:t>Ability to move quickly to sales process</a:t>
            </a:r>
          </a:p>
          <a:p>
            <a:pPr marL="457200" indent="-457200">
              <a:buFontTx/>
              <a:buChar char="-"/>
            </a:pPr>
            <a:endParaRPr lang="en-US" sz="2800" dirty="0"/>
          </a:p>
          <a:p>
            <a:pPr marL="457200" indent="-457200">
              <a:buFontTx/>
              <a:buChar char="-"/>
            </a:pPr>
            <a:endParaRPr lang="en-US" sz="2800" dirty="0" smtClean="0"/>
          </a:p>
          <a:p>
            <a:pPr marL="457200" indent="-457200">
              <a:buFontTx/>
              <a:buChar char="-"/>
            </a:pPr>
            <a:r>
              <a:rPr lang="en-US" sz="2800" b="1" i="1" dirty="0" smtClean="0"/>
              <a:t>And please be sure to give us your feedback!</a:t>
            </a:r>
            <a:endParaRPr lang="en-US" sz="2800" b="1" i="1" dirty="0"/>
          </a:p>
        </p:txBody>
      </p:sp>
      <p:sp>
        <p:nvSpPr>
          <p:cNvPr id="16" name="TextBox 15"/>
          <p:cNvSpPr txBox="1"/>
          <p:nvPr/>
        </p:nvSpPr>
        <p:spPr>
          <a:xfrm>
            <a:off x="9220200" y="2362200"/>
            <a:ext cx="1676400" cy="1015663"/>
          </a:xfrm>
          <a:prstGeom prst="rect">
            <a:avLst/>
          </a:prstGeom>
          <a:noFill/>
        </p:spPr>
        <p:txBody>
          <a:bodyPr wrap="square" rtlCol="0">
            <a:spAutoFit/>
          </a:bodyPr>
          <a:lstStyle/>
          <a:p>
            <a:r>
              <a:rPr lang="en-US" sz="6000" dirty="0" smtClean="0">
                <a:solidFill>
                  <a:srgbClr val="0080C7"/>
                </a:solidFill>
                <a:latin typeface="Lubalin Demi for IBM" charset="0"/>
                <a:ea typeface="Lubalin Demi for IBM" charset="0"/>
                <a:cs typeface="Lubalin Demi for IBM" charset="0"/>
              </a:rPr>
              <a:t>3.</a:t>
            </a:r>
            <a:endParaRPr lang="en-US" sz="6000" dirty="0">
              <a:solidFill>
                <a:srgbClr val="0080C7"/>
              </a:solidFill>
              <a:latin typeface="Lubalin Demi for IBM" charset="0"/>
              <a:ea typeface="Lubalin Demi for IBM" charset="0"/>
              <a:cs typeface="Lubalin Demi for IBM" charset="0"/>
            </a:endParaRPr>
          </a:p>
        </p:txBody>
      </p:sp>
    </p:spTree>
    <p:extLst>
      <p:ext uri="{BB962C8B-B14F-4D97-AF65-F5344CB8AC3E}">
        <p14:creationId xmlns:p14="http://schemas.microsoft.com/office/powerpoint/2010/main" val="3512571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Architecture and Bill of Materials</a:t>
            </a:r>
            <a:endParaRPr lang="en-US" dirty="0"/>
          </a:p>
        </p:txBody>
      </p:sp>
      <p:sp>
        <p:nvSpPr>
          <p:cNvPr id="2" name="Slide Number Placeholder 1"/>
          <p:cNvSpPr>
            <a:spLocks noGrp="1"/>
          </p:cNvSpPr>
          <p:nvPr>
            <p:ph type="sldNum" sz="quarter" idx="11"/>
          </p:nvPr>
        </p:nvSpPr>
        <p:spPr/>
        <p:txBody>
          <a:bodyPr/>
          <a:lstStyle/>
          <a:p>
            <a:fld id="{BDA1C353-5D38-4C5C-8D25-B1ED6D5DE954}" type="slidenum">
              <a:rPr lang="en-US" smtClean="0"/>
              <a:pPr/>
              <a:t>9</a:t>
            </a:fld>
            <a:endParaRPr lang="en-US" dirty="0"/>
          </a:p>
        </p:txBody>
      </p:sp>
      <p:pic>
        <p:nvPicPr>
          <p:cNvPr id="5" name="Content Placeholder 4"/>
          <p:cNvPicPr>
            <a:picLocks noGrp="1"/>
          </p:cNvPicPr>
          <p:nvPr>
            <p:ph idx="1"/>
          </p:nvPr>
        </p:nvPicPr>
        <p:blipFill>
          <a:blip r:embed="rId2"/>
          <a:srcRect t="12097" b="12097"/>
          <a:stretch>
            <a:fillRect/>
          </a:stretch>
        </p:blipFill>
        <p:spPr>
          <a:xfrm>
            <a:off x="152400" y="1905000"/>
            <a:ext cx="10210800" cy="5334000"/>
          </a:xfrm>
          <a:prstGeom prst="rect">
            <a:avLst/>
          </a:prstGeom>
        </p:spPr>
      </p:pic>
      <p:sp>
        <p:nvSpPr>
          <p:cNvPr id="6" name="TextBox 5"/>
          <p:cNvSpPr txBox="1"/>
          <p:nvPr/>
        </p:nvSpPr>
        <p:spPr>
          <a:xfrm>
            <a:off x="10515600" y="1676400"/>
            <a:ext cx="4114800" cy="5746143"/>
          </a:xfrm>
          <a:prstGeom prst="rect">
            <a:avLst/>
          </a:prstGeom>
          <a:noFill/>
        </p:spPr>
        <p:txBody>
          <a:bodyPr wrap="square" lIns="82250" tIns="41125" rIns="82250" bIns="41125" rtlCol="0">
            <a:spAutoFit/>
          </a:bodyPr>
          <a:lstStyle/>
          <a:p>
            <a:endParaRPr lang="en-US" sz="1600" dirty="0" smtClean="0"/>
          </a:p>
          <a:p>
            <a:r>
              <a:rPr lang="en-US" sz="1600" dirty="0" smtClean="0"/>
              <a:t>Note </a:t>
            </a:r>
            <a:r>
              <a:rPr lang="en-US" sz="1600" dirty="0"/>
              <a:t>this solution can be proposed to the customer to be built on WEX + API’s (or) all Platform API’s. * in the list below indicates optional components.</a:t>
            </a:r>
          </a:p>
          <a:p>
            <a:r>
              <a:rPr lang="en-US" sz="1600" dirty="0"/>
              <a:t> </a:t>
            </a:r>
          </a:p>
          <a:p>
            <a:r>
              <a:rPr lang="en-US" sz="1600" b="1" dirty="0"/>
              <a:t>Watson Framework</a:t>
            </a:r>
            <a:endParaRPr lang="en-US" sz="1600" dirty="0"/>
          </a:p>
          <a:p>
            <a:pPr marL="285750" lvl="0" indent="-285750">
              <a:buFont typeface="Arial"/>
              <a:buChar char="•"/>
            </a:pPr>
            <a:r>
              <a:rPr lang="en-US" sz="1600" dirty="0"/>
              <a:t>WEX Advanced </a:t>
            </a:r>
          </a:p>
          <a:p>
            <a:pPr marL="285750" lvl="0" indent="-285750">
              <a:buFont typeface="Arial"/>
              <a:buChar char="•"/>
            </a:pPr>
            <a:r>
              <a:rPr lang="en-US" sz="1600" dirty="0"/>
              <a:t>WCA Studio</a:t>
            </a:r>
          </a:p>
          <a:p>
            <a:pPr marL="285750" lvl="0" indent="-285750">
              <a:buFont typeface="Arial"/>
              <a:buChar char="•"/>
            </a:pPr>
            <a:r>
              <a:rPr lang="en-US" sz="1600" dirty="0"/>
              <a:t>App Builder</a:t>
            </a:r>
          </a:p>
          <a:p>
            <a:pPr marL="285750" lvl="0" indent="-285750">
              <a:buFont typeface="Arial"/>
              <a:buChar char="•"/>
            </a:pPr>
            <a:r>
              <a:rPr lang="en-US" sz="1600" dirty="0"/>
              <a:t>WKS integrated with WEX Runtime</a:t>
            </a:r>
          </a:p>
          <a:p>
            <a:r>
              <a:rPr lang="en-US" sz="1600" dirty="0"/>
              <a:t> </a:t>
            </a:r>
          </a:p>
          <a:p>
            <a:r>
              <a:rPr lang="en-US" sz="1600" b="1" dirty="0"/>
              <a:t>Watson Platform (</a:t>
            </a:r>
            <a:r>
              <a:rPr lang="en-US" sz="1600" b="1" dirty="0" err="1"/>
              <a:t>Bluemix</a:t>
            </a:r>
            <a:r>
              <a:rPr lang="en-US" sz="1600" b="1" dirty="0"/>
              <a:t>)</a:t>
            </a:r>
            <a:endParaRPr lang="en-US" sz="1600" dirty="0"/>
          </a:p>
          <a:p>
            <a:pPr marL="285750" lvl="0" indent="-285750">
              <a:buFont typeface="Arial"/>
              <a:buChar char="•"/>
            </a:pPr>
            <a:r>
              <a:rPr lang="en-US" sz="1600" dirty="0"/>
              <a:t>Document Conversion (</a:t>
            </a:r>
            <a:r>
              <a:rPr lang="en-US" sz="1600" dirty="0" err="1"/>
              <a:t>incl</a:t>
            </a:r>
            <a:r>
              <a:rPr lang="en-US" sz="1600" dirty="0"/>
              <a:t> Data Crawler)</a:t>
            </a:r>
          </a:p>
          <a:p>
            <a:pPr marL="285750" lvl="0" indent="-285750">
              <a:buFont typeface="Arial"/>
              <a:buChar char="•"/>
            </a:pPr>
            <a:r>
              <a:rPr lang="en-US" sz="1600" dirty="0"/>
              <a:t>Retrieve &amp; Rank</a:t>
            </a:r>
          </a:p>
          <a:p>
            <a:pPr marL="285750" lvl="0" indent="-285750">
              <a:buFont typeface="Arial"/>
              <a:buChar char="•"/>
            </a:pPr>
            <a:r>
              <a:rPr lang="en-US" sz="1600" dirty="0" err="1"/>
              <a:t>AlchemyLanguage</a:t>
            </a:r>
            <a:r>
              <a:rPr lang="en-US" sz="1600" dirty="0"/>
              <a:t> (deploy the WKS trained models)</a:t>
            </a:r>
          </a:p>
          <a:p>
            <a:pPr marL="285750" lvl="0" indent="-285750">
              <a:buFont typeface="Arial"/>
              <a:buChar char="•"/>
            </a:pPr>
            <a:r>
              <a:rPr lang="en-US" sz="1600" dirty="0"/>
              <a:t>Visual Recognition *</a:t>
            </a:r>
          </a:p>
          <a:p>
            <a:r>
              <a:rPr lang="en-US" sz="1600" dirty="0"/>
              <a:t> </a:t>
            </a:r>
          </a:p>
          <a:p>
            <a:r>
              <a:rPr lang="en-US" sz="1600" b="1" dirty="0"/>
              <a:t>Other </a:t>
            </a:r>
            <a:r>
              <a:rPr lang="en-US" sz="1600" b="1" dirty="0" err="1"/>
              <a:t>Bluemix</a:t>
            </a:r>
            <a:endParaRPr lang="en-US" sz="1600" dirty="0"/>
          </a:p>
          <a:p>
            <a:pPr marL="285750" lvl="0" indent="-285750">
              <a:buFont typeface="Arial"/>
              <a:buChar char="•"/>
            </a:pPr>
            <a:r>
              <a:rPr lang="en-US" sz="1600" dirty="0" err="1"/>
              <a:t>Cloudant</a:t>
            </a:r>
            <a:endParaRPr lang="en-US" sz="1600" dirty="0"/>
          </a:p>
          <a:p>
            <a:pPr marL="285750" lvl="0" indent="-285750">
              <a:buFont typeface="Arial"/>
              <a:buChar char="•"/>
            </a:pPr>
            <a:r>
              <a:rPr lang="en-US" sz="1600" dirty="0"/>
              <a:t>Predictive Analytics *</a:t>
            </a:r>
          </a:p>
          <a:p>
            <a:pPr marL="285750" lvl="0" indent="-285750">
              <a:buFont typeface="Arial"/>
              <a:buChar char="•"/>
            </a:pPr>
            <a:r>
              <a:rPr lang="en-US" sz="1600" dirty="0"/>
              <a:t>Insights for Weather </a:t>
            </a:r>
            <a:r>
              <a:rPr lang="en-US" sz="1600" dirty="0" smtClean="0"/>
              <a:t>*</a:t>
            </a:r>
            <a:endParaRPr lang="en-US" sz="1600" dirty="0"/>
          </a:p>
        </p:txBody>
      </p:sp>
    </p:spTree>
    <p:extLst>
      <p:ext uri="{BB962C8B-B14F-4D97-AF65-F5344CB8AC3E}">
        <p14:creationId xmlns:p14="http://schemas.microsoft.com/office/powerpoint/2010/main" val="134970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theme/theme1.xml><?xml version="1.0" encoding="utf-8"?>
<a:theme xmlns:a="http://schemas.openxmlformats.org/drawingml/2006/main" name="CST">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Value Map A">
      <a:majorFont>
        <a:latin typeface="Calibri Light"/>
        <a:ea typeface=""/>
        <a:cs typeface=""/>
      </a:majorFont>
      <a:minorFont>
        <a:latin typeface="Calibri 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CST.potx</Template>
  <TotalTime>20918</TotalTime>
  <Words>2197</Words>
  <Application>Microsoft Macintosh PowerPoint</Application>
  <PresentationFormat>Custom</PresentationFormat>
  <Paragraphs>289</Paragraphs>
  <Slides>18</Slides>
  <Notes>3</Notes>
  <HiddenSlides>0</HiddenSlides>
  <MMClips>0</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18</vt:i4>
      </vt:variant>
    </vt:vector>
  </HeadingPairs>
  <TitlesOfParts>
    <vt:vector size="40" baseType="lpstr">
      <vt:lpstr>Calibri</vt:lpstr>
      <vt:lpstr>Calibri Light</vt:lpstr>
      <vt:lpstr>Cambria</vt:lpstr>
      <vt:lpstr>Helvetica Neue</vt:lpstr>
      <vt:lpstr>Helvetica Neue Light</vt:lpstr>
      <vt:lpstr>Helvetica Neue Light Italic for</vt:lpstr>
      <vt:lpstr>Helvetica Neue regular</vt:lpstr>
      <vt:lpstr>Helvetica Neue Thin</vt:lpstr>
      <vt:lpstr>HelvNeue Bold for IBM</vt:lpstr>
      <vt:lpstr>HelvNeue Light for IBM</vt:lpstr>
      <vt:lpstr>HelvNeue Medium for IBM</vt:lpstr>
      <vt:lpstr>Lubalin Demi for IBM</vt:lpstr>
      <vt:lpstr>Lucida Grande</vt:lpstr>
      <vt:lpstr>MS PGothic</vt:lpstr>
      <vt:lpstr>ＭＳ Ｐゴシック</vt:lpstr>
      <vt:lpstr>ＭＳ 明朝</vt:lpstr>
      <vt:lpstr>Times New Roman</vt:lpstr>
      <vt:lpstr>Wingdings</vt:lpstr>
      <vt:lpstr>ZapfDingbatsITC</vt:lpstr>
      <vt:lpstr>ヒラギノ角ゴ Pro W3</vt:lpstr>
      <vt:lpstr>Arial</vt:lpstr>
      <vt:lpstr>CST</vt:lpstr>
      <vt:lpstr> Watson Solution Patterns Overview Equipment Repair /Maintenance</vt:lpstr>
      <vt:lpstr>PowerPoint Presentation</vt:lpstr>
      <vt:lpstr>Leveraging Watson specifically for equipment repair drives substantive value for clients while improving the technician experience  </vt:lpstr>
      <vt:lpstr>A live demo site for Equipment Repair/Maintenance (script in appendix)</vt:lpstr>
      <vt:lpstr>PowerPoint Presentation</vt:lpstr>
      <vt:lpstr>A checklist for sellers to qualify the client   </vt:lpstr>
      <vt:lpstr>PowerPoint Presentation</vt:lpstr>
      <vt:lpstr>Start NOW.  Continue with intense focus and deep passion for success. </vt:lpstr>
      <vt:lpstr>Solution Architecture and Bill of Materials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IBM</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ADMINIBM</dc:creator>
  <cp:lastModifiedBy>CRISTENE GONZALEZ-WERTZ</cp:lastModifiedBy>
  <cp:revision>823</cp:revision>
  <cp:lastPrinted>2016-06-30T12:06:08Z</cp:lastPrinted>
  <dcterms:created xsi:type="dcterms:W3CDTF">2015-07-31T16:21:38Z</dcterms:created>
  <dcterms:modified xsi:type="dcterms:W3CDTF">2016-07-07T23:16:54Z</dcterms:modified>
</cp:coreProperties>
</file>

<file path=docProps/thumbnail.jpeg>
</file>